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86" r:id="rId3"/>
    <p:sldId id="287" r:id="rId4"/>
    <p:sldId id="288" r:id="rId5"/>
    <p:sldId id="289" r:id="rId6"/>
    <p:sldId id="256" r:id="rId7"/>
    <p:sldId id="280" r:id="rId9"/>
    <p:sldId id="276" r:id="rId10"/>
    <p:sldId id="258" r:id="rId11"/>
    <p:sldId id="282" r:id="rId12"/>
    <p:sldId id="283" r:id="rId13"/>
    <p:sldId id="284" r:id="rId14"/>
    <p:sldId id="285" r:id="rId15"/>
    <p:sldId id="272" r:id="rId16"/>
    <p:sldId id="277" r:id="rId17"/>
    <p:sldId id="278" r:id="rId18"/>
    <p:sldId id="263" r:id="rId19"/>
    <p:sldId id="264" r:id="rId20"/>
    <p:sldId id="265" r:id="rId21"/>
    <p:sldId id="270" r:id="rId22"/>
    <p:sldId id="266" r:id="rId23"/>
    <p:sldId id="267" r:id="rId24"/>
    <p:sldId id="268" r:id="rId25"/>
    <p:sldId id="269" r:id="rId26"/>
    <p:sldId id="273" r:id="rId27"/>
    <p:sldId id="274" r:id="rId28"/>
  </p:sldIdLst>
  <p:sldSz cx="1216152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762" y="72"/>
      </p:cViewPr>
      <p:guideLst>
        <p:guide orient="horz" pos="2160"/>
        <p:guide pos="38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45600EC-3F72-470E-AB46-5E683CA76928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685800"/>
            <a:ext cx="6080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  <a:endParaRPr lang="en-US" noProof="0" smtClean="0"/>
          </a:p>
          <a:p>
            <a:pPr lvl="1"/>
            <a:r>
              <a:rPr lang="en-US" noProof="0" smtClean="0"/>
              <a:t>Second level</a:t>
            </a:r>
            <a:endParaRPr lang="en-US" noProof="0" smtClean="0"/>
          </a:p>
          <a:p>
            <a:pPr lvl="2"/>
            <a:r>
              <a:rPr lang="en-US" noProof="0" smtClean="0"/>
              <a:t>Third level</a:t>
            </a:r>
            <a:endParaRPr lang="en-US" noProof="0" smtClean="0"/>
          </a:p>
          <a:p>
            <a:pPr lvl="3"/>
            <a:r>
              <a:rPr lang="en-US" noProof="0" smtClean="0"/>
              <a:t>Fourth level</a:t>
            </a:r>
            <a:endParaRPr lang="en-US" noProof="0" smtClean="0"/>
          </a:p>
          <a:p>
            <a:pPr lvl="4"/>
            <a:r>
              <a:rPr lang="en-US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113765F-2B02-4180-8BDC-2A48A09D77BD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0664ED0-53B6-4728-8334-497BE47EAD2C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8E3ADF-6FA6-435D-8EC9-9F09771444F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138" y="2130426"/>
            <a:ext cx="10337562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4276" y="3886200"/>
            <a:ext cx="8513287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B5CA05-61D8-4D7B-A829-A6A03E78FD72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EE74B-E3EA-4C84-8A52-ECD45B87C09C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FDB34-498E-46F0-92B1-6A5FDDB93E84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D43D7-B9BA-4B91-841A-344140483EF2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7332" y="274639"/>
            <a:ext cx="2736414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92" y="274639"/>
            <a:ext cx="800654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2A563-C0E2-4807-A140-9FDFF6524D6C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90D00-D716-47AE-A745-A18FE2325272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2B0111-7285-4FAE-BD71-42781B42746F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07F508-43AD-4F30-8ECE-A696B45BBCE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702" y="4406901"/>
            <a:ext cx="1033756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02" y="2906713"/>
            <a:ext cx="1033756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3A311-92EE-4031-A0D4-E0D7E90FB9D1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7907C-7508-48A7-B675-A8DC8D39A20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92" y="1600201"/>
            <a:ext cx="537147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268" y="1600201"/>
            <a:ext cx="537147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89071E-42C7-443B-9DFA-B906BB95CF99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91067-DC66-44D7-A32D-076AF43CEF9A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092" y="1535113"/>
            <a:ext cx="5373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092" y="2174875"/>
            <a:ext cx="5373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8046" y="1535113"/>
            <a:ext cx="53757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8046" y="2174875"/>
            <a:ext cx="53757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954D41-8869-420E-81C4-FCD1C1A7724C}" type="datetimeFigureOut">
              <a:rPr lang="en-US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933B6-FF8B-41ED-B4E3-E711D89FC778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E9483-FC95-4F69-B4A6-78D2EE866012}" type="datetimeFigureOut">
              <a:rPr lang="en-US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6DC75-3A96-4829-A29F-F6A65FF7803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AAC80-EF28-49B9-B232-E8A2702BB92B}" type="datetimeFigureOut">
              <a:rPr lang="en-US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8F2037-871B-4983-8629-D2DC1F485298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93" y="273050"/>
            <a:ext cx="400116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941" y="273051"/>
            <a:ext cx="679880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93" y="1435101"/>
            <a:ext cx="400116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F53815-83B2-4E3C-B052-D854AD0C50A7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0E1E5-CF79-4FA4-A6FD-C8E008EBC8BD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805" y="4800600"/>
            <a:ext cx="729710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3805" y="612775"/>
            <a:ext cx="7297103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3805" y="5367338"/>
            <a:ext cx="729710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EE2674-EDBC-4E82-88E9-FD46DB2B56C5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3357E-DB2D-4550-8D4B-44D7DE34E1A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8013" y="274638"/>
            <a:ext cx="109458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8013" y="1600200"/>
            <a:ext cx="1094581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013" y="6356350"/>
            <a:ext cx="2838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02AA09A-1B61-4578-8734-37720CBEEE95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56075" y="6356350"/>
            <a:ext cx="3849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5375" y="6356350"/>
            <a:ext cx="2838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F21EB54-D7E2-428F-9289-A8B76D2AA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6" Type="http://schemas.microsoft.com/office/2007/relationships/media" Target="../media/media2.mp3"/><Relationship Id="rId5" Type="http://schemas.openxmlformats.org/officeDocument/2006/relationships/audio" Target="../media/media2.mp3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jpeg"/><Relationship Id="rId8" Type="http://schemas.openxmlformats.org/officeDocument/2006/relationships/image" Target="../media/image44.jpeg"/><Relationship Id="rId7" Type="http://schemas.openxmlformats.org/officeDocument/2006/relationships/image" Target="../media/image43.jpeg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22.png"/><Relationship Id="rId3" Type="http://schemas.microsoft.com/office/2007/relationships/media" Target="../media/media3.mp3"/><Relationship Id="rId2" Type="http://schemas.openxmlformats.org/officeDocument/2006/relationships/audio" Target="../media/media3.mp3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52.jpeg"/><Relationship Id="rId15" Type="http://schemas.openxmlformats.org/officeDocument/2006/relationships/image" Target="../media/image51.jpeg"/><Relationship Id="rId14" Type="http://schemas.openxmlformats.org/officeDocument/2006/relationships/image" Target="../media/image50.jpeg"/><Relationship Id="rId13" Type="http://schemas.openxmlformats.org/officeDocument/2006/relationships/image" Target="../media/image49.jpeg"/><Relationship Id="rId12" Type="http://schemas.openxmlformats.org/officeDocument/2006/relationships/image" Target="../media/image48.jpeg"/><Relationship Id="rId11" Type="http://schemas.openxmlformats.org/officeDocument/2006/relationships/image" Target="../media/image47.jpeg"/><Relationship Id="rId10" Type="http://schemas.openxmlformats.org/officeDocument/2006/relationships/image" Target="../media/image46.jpeg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9" Type="http://schemas.microsoft.com/office/2007/relationships/media" Target="../media/media1.mp3"/><Relationship Id="rId8" Type="http://schemas.openxmlformats.org/officeDocument/2006/relationships/audio" Target="../media/media1.mp3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2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99969" cy="6857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019" y="990600"/>
            <a:ext cx="5524500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60400" y="539750"/>
            <a:ext cx="2508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i="1" u="sng">
                <a:solidFill>
                  <a:srgbClr val="002060"/>
                </a:solidFill>
                <a:latin typeface="Comic Sans MS" panose="030F0702030302020204" pitchFamily="66" charset="0"/>
              </a:rPr>
              <a:t>USES</a:t>
            </a:r>
            <a:r>
              <a:rPr lang="en-US" sz="3600" b="1" i="1">
                <a:solidFill>
                  <a:srgbClr val="002060"/>
                </a:solidFill>
                <a:latin typeface="Comic Sans MS" panose="030F0702030302020204" pitchFamily="66" charset="0"/>
              </a:rPr>
              <a:t>:</a:t>
            </a:r>
            <a:endParaRPr lang="en-US" sz="3600" b="1" i="1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1213" y="1371600"/>
            <a:ext cx="10539412" cy="20005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We use the </a:t>
            </a:r>
            <a:r>
              <a:rPr lang="en-US" sz="4400" b="1" ker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second</a:t>
            </a:r>
            <a:r>
              <a:rPr lang="vi-VN" sz="4000" b="1" ker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4000" b="1" ker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conditional to talk about an </a:t>
            </a:r>
            <a:r>
              <a:rPr lang="en-US" sz="40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improbable/impossible</a:t>
            </a:r>
            <a:r>
              <a:rPr lang="en-US" sz="4000" b="1" ker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 or </a:t>
            </a:r>
            <a:r>
              <a:rPr lang="en-US" sz="40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hypothetical</a:t>
            </a:r>
            <a:r>
              <a:rPr lang="en-US" sz="4000" b="1" ker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 future situation and its consequence.</a:t>
            </a:r>
            <a:endParaRPr lang="en-US" sz="4000" b="1" kern="0">
              <a:solidFill>
                <a:srgbClr val="0070C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98575" y="4038600"/>
            <a:ext cx="104211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i="1" kern="0">
                <a:solidFill>
                  <a:srgbClr val="00B050"/>
                </a:solidFill>
                <a:cs typeface="Arial" panose="020B0604020202020204" pitchFamily="34" charset="0"/>
              </a:rPr>
              <a:t>Ex: If a bear </a:t>
            </a:r>
            <a:r>
              <a:rPr lang="en-US" sz="3600" b="1" i="1" kern="0">
                <a:solidFill>
                  <a:srgbClr val="FF0000"/>
                </a:solidFill>
                <a:cs typeface="Arial" panose="020B0604020202020204" pitchFamily="34" charset="0"/>
              </a:rPr>
              <a:t>attacked</a:t>
            </a:r>
            <a:r>
              <a:rPr lang="en-US" sz="3600" b="1" i="1" kern="0">
                <a:solidFill>
                  <a:srgbClr val="00B050"/>
                </a:solidFill>
                <a:cs typeface="Arial" panose="020B0604020202020204" pitchFamily="34" charset="0"/>
              </a:rPr>
              <a:t> me, I</a:t>
            </a:r>
            <a:r>
              <a:rPr lang="en-US" sz="3600" b="1" i="1" kern="0">
                <a:solidFill>
                  <a:srgbClr val="FF0000"/>
                </a:solidFill>
                <a:cs typeface="Arial" panose="020B0604020202020204" pitchFamily="34" charset="0"/>
              </a:rPr>
              <a:t>’d run </a:t>
            </a:r>
            <a:r>
              <a:rPr lang="en-US" sz="3600" b="1" i="1" kern="0">
                <a:solidFill>
                  <a:srgbClr val="00B050"/>
                </a:solidFill>
                <a:cs typeface="Arial" panose="020B0604020202020204" pitchFamily="34" charset="0"/>
              </a:rPr>
              <a:t>away </a:t>
            </a:r>
            <a:endParaRPr lang="en-US" sz="3600" b="1" i="1" kern="0">
              <a:solidFill>
                <a:srgbClr val="00B050"/>
              </a:solidFill>
              <a:cs typeface="Arial" panose="020B0604020202020204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i="1" kern="0" smtClean="0">
                <a:solidFill>
                  <a:srgbClr val="00B050"/>
                </a:solidFill>
                <a:cs typeface="Arial" panose="020B0604020202020204" pitchFamily="34" charset="0"/>
              </a:rPr>
              <a:t>     = </a:t>
            </a:r>
            <a:r>
              <a:rPr lang="en-US" sz="3600" b="1" i="1" kern="0">
                <a:solidFill>
                  <a:srgbClr val="00B050"/>
                </a:solidFill>
                <a:cs typeface="Arial" panose="020B0604020202020204" pitchFamily="34" charset="0"/>
              </a:rPr>
              <a:t>I</a:t>
            </a:r>
            <a:r>
              <a:rPr lang="en-US" sz="3600" b="1" i="1" kern="0">
                <a:solidFill>
                  <a:srgbClr val="FF0000"/>
                </a:solidFill>
                <a:cs typeface="Arial" panose="020B0604020202020204" pitchFamily="34" charset="0"/>
              </a:rPr>
              <a:t>’m</a:t>
            </a:r>
            <a:r>
              <a:rPr lang="en-US" sz="3600" b="1" i="1" kern="0">
                <a:solidFill>
                  <a:srgbClr val="00B050"/>
                </a:solidFill>
                <a:cs typeface="Arial" panose="020B0604020202020204" pitchFamily="34" charset="0"/>
              </a:rPr>
              <a:t> </a:t>
            </a:r>
            <a:r>
              <a:rPr lang="en-US" sz="3600" b="1" i="1" kern="0">
                <a:solidFill>
                  <a:srgbClr val="FF0000"/>
                </a:solidFill>
                <a:cs typeface="Arial" panose="020B0604020202020204" pitchFamily="34" charset="0"/>
              </a:rPr>
              <a:t>imagining</a:t>
            </a:r>
            <a:r>
              <a:rPr lang="en-US" sz="3600" b="1" i="1" kern="0">
                <a:solidFill>
                  <a:srgbClr val="00B050"/>
                </a:solidFill>
                <a:cs typeface="Arial" panose="020B0604020202020204" pitchFamily="34" charset="0"/>
              </a:rPr>
              <a:t> this situation. It’s </a:t>
            </a:r>
            <a:r>
              <a:rPr lang="en-US" sz="3600" b="1" i="1" u="sng" kern="0">
                <a:solidFill>
                  <a:srgbClr val="00B050"/>
                </a:solidFill>
                <a:cs typeface="Arial" panose="020B0604020202020204" pitchFamily="34" charset="0"/>
              </a:rPr>
              <a:t>very impossiple</a:t>
            </a:r>
            <a:endParaRPr lang="en-US" sz="3600" b="1" i="1" u="sng" kern="0">
              <a:solidFill>
                <a:srgbClr val="00B05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60400" y="217488"/>
            <a:ext cx="30892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i="1" u="sng">
                <a:solidFill>
                  <a:srgbClr val="002060"/>
                </a:solidFill>
                <a:latin typeface="Comic Sans MS" panose="030F0702030302020204" pitchFamily="66" charset="0"/>
              </a:rPr>
              <a:t>NOTES</a:t>
            </a:r>
            <a:r>
              <a:rPr lang="en-US" sz="3600" b="1" i="1">
                <a:solidFill>
                  <a:srgbClr val="002060"/>
                </a:solidFill>
                <a:latin typeface="Comic Sans MS" panose="030F0702030302020204" pitchFamily="66" charset="0"/>
              </a:rPr>
              <a:t>:</a:t>
            </a:r>
            <a:endParaRPr lang="en-US" sz="3600" b="1" i="1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0400" y="863600"/>
            <a:ext cx="11368088" cy="55399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algn="just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3600" b="1" kern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Would/wouldn’t </a:t>
            </a:r>
            <a:r>
              <a:rPr lang="en-US" sz="3600" b="1" ker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is </a:t>
            </a:r>
            <a:r>
              <a:rPr lang="en-US" sz="36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the same </a:t>
            </a:r>
            <a:r>
              <a:rPr lang="en-US" sz="3600" b="1" ker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for all </a:t>
            </a:r>
            <a:r>
              <a:rPr lang="en-US" sz="3600" b="1" kern="0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persons.</a:t>
            </a:r>
            <a:endParaRPr lang="en-US" sz="3600" b="1" kern="0">
              <a:solidFill>
                <a:srgbClr val="0070C0"/>
              </a:solidFill>
              <a:latin typeface="+mj-lt"/>
              <a:cs typeface="Arial" panose="020B0604020202020204" pitchFamily="34" charset="0"/>
            </a:endParaRPr>
          </a:p>
          <a:p>
            <a:pPr algn="just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3600" b="1" ker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- The contraction of </a:t>
            </a:r>
            <a:r>
              <a:rPr lang="en-US" sz="3600" b="1" i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would</a:t>
            </a:r>
            <a:r>
              <a:rPr lang="en-US" sz="3600" b="1" ker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 is </a:t>
            </a:r>
            <a:r>
              <a:rPr lang="en-US" sz="3600" b="1" i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‘d</a:t>
            </a:r>
            <a:r>
              <a:rPr lang="en-US" sz="36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3600" b="1" ker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3600" b="1" i="1" ker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I’d, you’d, he’d</a:t>
            </a:r>
            <a:r>
              <a:rPr lang="en-US" sz="3600" b="1" ker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, etc…) and of </a:t>
            </a:r>
            <a:r>
              <a:rPr lang="en-US" sz="3600" b="1" i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would not </a:t>
            </a:r>
            <a:r>
              <a:rPr lang="en-US" sz="3600" b="1" ker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is </a:t>
            </a:r>
            <a:r>
              <a:rPr lang="en-US" sz="3600" b="1" i="1" kern="0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wouldn’t.</a:t>
            </a:r>
            <a:endParaRPr lang="en-US" sz="3600" b="1" i="1" kern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pPr marL="571500" indent="-571500" algn="just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3600" b="1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The</a:t>
            </a:r>
            <a:r>
              <a:rPr lang="en-US" sz="3600" b="1" i="1" smtClea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3600" b="1" i="1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if</a:t>
            </a:r>
            <a:r>
              <a:rPr lang="en-US" sz="3600" b="1" i="1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3600" b="1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phrase can come </a:t>
            </a:r>
            <a:r>
              <a:rPr lang="en-US" sz="3600" b="1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first</a:t>
            </a:r>
            <a:r>
              <a:rPr lang="en-US" sz="3600" b="1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 or </a:t>
            </a:r>
            <a:r>
              <a:rPr lang="en-US" sz="3600" b="1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second</a:t>
            </a:r>
            <a:r>
              <a:rPr lang="en-US" sz="3600" b="1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.</a:t>
            </a:r>
            <a:endParaRPr lang="en-US" sz="3600" b="1">
              <a:solidFill>
                <a:srgbClr val="0070C0"/>
              </a:solidFill>
              <a:latin typeface="+mj-lt"/>
              <a:cs typeface="Arial" panose="020B060402020202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i="1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    </a:t>
            </a:r>
            <a:r>
              <a:rPr lang="en-US" sz="3600" b="1" i="1" smtClean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               </a:t>
            </a:r>
            <a:r>
              <a:rPr lang="en-US" sz="3200" b="1" i="1" smtClean="0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Ex</a:t>
            </a:r>
            <a:r>
              <a:rPr lang="en-US" sz="3200" b="1" i="1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:       If I </a:t>
            </a:r>
            <a:r>
              <a:rPr lang="en-US" sz="3200" b="1" i="1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saw</a:t>
            </a:r>
            <a:r>
              <a:rPr lang="en-US" sz="3200" b="1" i="1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 a bear</a:t>
            </a:r>
            <a:r>
              <a:rPr lang="en-US" sz="3200" b="1" i="1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,</a:t>
            </a:r>
            <a:r>
              <a:rPr lang="en-US" sz="3200" b="1" i="1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 I’</a:t>
            </a:r>
            <a:r>
              <a:rPr lang="en-US" sz="3200" b="1" i="1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d run</a:t>
            </a:r>
            <a:r>
              <a:rPr lang="en-US" sz="3200" b="1" i="1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. </a:t>
            </a:r>
            <a:endParaRPr lang="en-US" sz="3200" b="1" i="1">
              <a:solidFill>
                <a:srgbClr val="00B050"/>
              </a:solidFill>
              <a:latin typeface="+mj-lt"/>
              <a:cs typeface="Arial" panose="020B060402020202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i="1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       </a:t>
            </a:r>
            <a:r>
              <a:rPr lang="en-US" sz="3200" b="1" i="1" smtClean="0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              </a:t>
            </a:r>
            <a:r>
              <a:rPr lang="en-US" sz="2400" b="1" i="1" smtClean="0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OR</a:t>
            </a:r>
            <a:r>
              <a:rPr lang="en-US" sz="3200" b="1" i="1" smtClean="0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       I’</a:t>
            </a:r>
            <a:r>
              <a:rPr lang="en-US" sz="3200" b="1" i="1" smtClea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d </a:t>
            </a:r>
            <a:r>
              <a:rPr lang="en-US" sz="3200" b="1" i="1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run </a:t>
            </a:r>
            <a:r>
              <a:rPr lang="en-US" sz="3200" b="1" i="1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If I </a:t>
            </a:r>
            <a:r>
              <a:rPr lang="en-US" sz="3200" b="1" i="1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saw</a:t>
            </a:r>
            <a:r>
              <a:rPr lang="en-US" sz="3200" b="1" i="1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 a </a:t>
            </a:r>
            <a:r>
              <a:rPr lang="en-US" sz="3200" b="1" i="1" smtClean="0">
                <a:solidFill>
                  <a:srgbClr val="00B050"/>
                </a:solidFill>
                <a:latin typeface="+mj-lt"/>
                <a:cs typeface="Arial" panose="020B0604020202020204" pitchFamily="34" charset="0"/>
              </a:rPr>
              <a:t>bear.</a:t>
            </a:r>
            <a:endParaRPr lang="en-US" sz="3200" b="1" i="1">
              <a:solidFill>
                <a:srgbClr val="00B050"/>
              </a:solidFill>
              <a:latin typeface="+mj-lt"/>
              <a:cs typeface="Arial" panose="020B0604020202020204" pitchFamily="34" charset="0"/>
            </a:endParaRPr>
          </a:p>
          <a:p>
            <a:pPr marL="457200" indent="-457200" algn="just" fontAlgn="auto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3600" b="1" ker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You have to use the </a:t>
            </a:r>
            <a:r>
              <a:rPr lang="en-US" sz="3600" b="1" i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“the comma” </a:t>
            </a:r>
            <a:r>
              <a:rPr lang="en-US" sz="3600" b="1" ker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when the </a:t>
            </a:r>
            <a:r>
              <a:rPr lang="en-US" sz="36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If</a:t>
            </a:r>
            <a:r>
              <a:rPr lang="en-US" sz="3600" b="1" ker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36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clause</a:t>
            </a:r>
            <a:r>
              <a:rPr lang="en-US" sz="3600" b="1" ker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 comes </a:t>
            </a:r>
            <a:r>
              <a:rPr lang="en-US" sz="36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first</a:t>
            </a:r>
            <a:r>
              <a:rPr lang="en-US" sz="3600" b="1" ker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 but the </a:t>
            </a:r>
            <a:r>
              <a:rPr lang="en-US" sz="36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main clause </a:t>
            </a:r>
            <a:r>
              <a:rPr lang="en-US" sz="3600" b="1" ker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comes </a:t>
            </a:r>
            <a:r>
              <a:rPr lang="en-US" sz="36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first</a:t>
            </a:r>
            <a:r>
              <a:rPr lang="en-US" sz="3600" b="1" ker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, you </a:t>
            </a:r>
            <a:r>
              <a:rPr lang="en-US" sz="36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don’t need</a:t>
            </a:r>
            <a:r>
              <a:rPr lang="en-US" sz="3600" b="1" kern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 to use it.</a:t>
            </a:r>
            <a:endParaRPr lang="en-US" sz="3600" b="1" i="1">
              <a:solidFill>
                <a:srgbClr val="0070C0"/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118519" y="1948875"/>
            <a:ext cx="7086600" cy="914400"/>
          </a:xfrm>
        </p:spPr>
        <p:txBody>
          <a:bodyPr/>
          <a:lstStyle/>
          <a:p>
            <a:pPr eaLnBrk="1" hangingPunct="1"/>
            <a:r>
              <a:rPr lang="en-US" sz="4800" b="1" u="sng" smtClean="0">
                <a:solidFill>
                  <a:srgbClr val="002060"/>
                </a:solidFill>
                <a:latin typeface="Comic Sans MS" panose="030F0702030302020204" pitchFamily="66" charset="0"/>
              </a:rPr>
              <a:t>Important Note!</a:t>
            </a:r>
            <a:endParaRPr lang="en-US" sz="4800" b="1" u="sng" smtClean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4800" y="2932550"/>
            <a:ext cx="1161256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algn="just" eaLnBrk="1" hangingPunct="1">
              <a:spcBef>
                <a:spcPts val="0"/>
              </a:spcBef>
              <a:buFontTx/>
              <a:buNone/>
              <a:defRPr/>
            </a:pPr>
            <a:r>
              <a:rPr lang="en-US" smtClean="0">
                <a:solidFill>
                  <a:srgbClr val="0070C0"/>
                </a:solidFill>
                <a:latin typeface="+mj-lt"/>
              </a:rPr>
              <a:t>	</a:t>
            </a:r>
            <a:r>
              <a:rPr lang="en-US" sz="3600" b="1" smtClean="0">
                <a:solidFill>
                  <a:srgbClr val="0070C0"/>
                </a:solidFill>
                <a:latin typeface="+mj-lt"/>
              </a:rPr>
              <a:t>Formal grammar requires that when making these kinds of conditional sentences, we use </a:t>
            </a:r>
            <a:r>
              <a:rPr lang="en-US" sz="4400" b="1" smtClean="0">
                <a:solidFill>
                  <a:srgbClr val="FF0000"/>
                </a:solidFill>
                <a:latin typeface="+mj-lt"/>
              </a:rPr>
              <a:t>WERE</a:t>
            </a:r>
            <a:r>
              <a:rPr lang="en-US" sz="3600" b="1" smtClean="0">
                <a:solidFill>
                  <a:srgbClr val="0070C0"/>
                </a:solidFill>
                <a:latin typeface="+mj-lt"/>
              </a:rPr>
              <a:t> for the past tense of be for </a:t>
            </a:r>
            <a:r>
              <a:rPr lang="en-US" sz="4400" b="1" smtClean="0">
                <a:solidFill>
                  <a:srgbClr val="FF0000"/>
                </a:solidFill>
                <a:latin typeface="+mj-lt"/>
              </a:rPr>
              <a:t>all</a:t>
            </a:r>
            <a:r>
              <a:rPr lang="en-US" sz="3600" b="1" smtClean="0">
                <a:solidFill>
                  <a:srgbClr val="0070C0"/>
                </a:solidFill>
                <a:latin typeface="+mj-lt"/>
              </a:rPr>
              <a:t> subjects (including </a:t>
            </a:r>
            <a:r>
              <a:rPr lang="en-US" sz="3600" b="1" smtClean="0">
                <a:solidFill>
                  <a:srgbClr val="FF0000"/>
                </a:solidFill>
                <a:latin typeface="+mj-lt"/>
              </a:rPr>
              <a:t>I, he, she</a:t>
            </a:r>
            <a:r>
              <a:rPr lang="en-US" sz="3600" b="1" smtClean="0">
                <a:solidFill>
                  <a:srgbClr val="0070C0"/>
                </a:solidFill>
                <a:latin typeface="+mj-lt"/>
              </a:rPr>
              <a:t>).</a:t>
            </a:r>
            <a:endParaRPr lang="en-US" sz="3600" smtClean="0">
              <a:solidFill>
                <a:srgbClr val="0070C0"/>
              </a:solidFill>
              <a:latin typeface="+mj-lt"/>
            </a:endParaRPr>
          </a:p>
          <a:p>
            <a:pPr algn="just" eaLnBrk="1" hangingPunct="1">
              <a:spcBef>
                <a:spcPts val="1200"/>
              </a:spcBef>
              <a:buFontTx/>
              <a:buNone/>
              <a:defRPr/>
            </a:pPr>
            <a:r>
              <a:rPr lang="en-US" b="1" smtClean="0">
                <a:solidFill>
                  <a:srgbClr val="00B050"/>
                </a:solidFill>
                <a:latin typeface="+mj-lt"/>
              </a:rPr>
              <a:t>      </a:t>
            </a:r>
            <a:r>
              <a:rPr lang="en-US" b="1" i="1" smtClean="0">
                <a:solidFill>
                  <a:srgbClr val="00B050"/>
                </a:solidFill>
                <a:latin typeface="+mj-lt"/>
              </a:rPr>
              <a:t>Ex.  - She </a:t>
            </a:r>
            <a:r>
              <a:rPr lang="en-US" b="1" i="1" smtClean="0">
                <a:solidFill>
                  <a:srgbClr val="FF0000"/>
                </a:solidFill>
                <a:latin typeface="+mj-lt"/>
              </a:rPr>
              <a:t>would buy </a:t>
            </a:r>
            <a:r>
              <a:rPr lang="en-US" b="1" i="1" smtClean="0">
                <a:solidFill>
                  <a:srgbClr val="00B050"/>
                </a:solidFill>
                <a:latin typeface="+mj-lt"/>
              </a:rPr>
              <a:t>a mansion if she </a:t>
            </a:r>
            <a:r>
              <a:rPr lang="en-US" b="1" i="1" smtClean="0">
                <a:solidFill>
                  <a:srgbClr val="FF0000"/>
                </a:solidFill>
                <a:latin typeface="+mj-lt"/>
              </a:rPr>
              <a:t>were</a:t>
            </a:r>
            <a:r>
              <a:rPr lang="en-US" b="1" i="1" smtClean="0">
                <a:solidFill>
                  <a:srgbClr val="00B050"/>
                </a:solidFill>
                <a:latin typeface="+mj-lt"/>
              </a:rPr>
              <a:t> wealthy</a:t>
            </a:r>
            <a:endParaRPr lang="en-US" b="1" i="1" smtClean="0">
              <a:solidFill>
                <a:srgbClr val="00B050"/>
              </a:solidFill>
              <a:latin typeface="+mj-lt"/>
            </a:endParaRPr>
          </a:p>
          <a:p>
            <a:pPr algn="just" eaLnBrk="1" hangingPunct="1">
              <a:spcBef>
                <a:spcPts val="0"/>
              </a:spcBef>
              <a:buFontTx/>
              <a:buNone/>
              <a:defRPr/>
            </a:pPr>
            <a:r>
              <a:rPr lang="en-US" b="1" i="1">
                <a:solidFill>
                  <a:srgbClr val="00B050"/>
                </a:solidFill>
                <a:latin typeface="+mj-lt"/>
              </a:rPr>
              <a:t> </a:t>
            </a:r>
            <a:r>
              <a:rPr lang="en-US" b="1" i="1" smtClean="0">
                <a:solidFill>
                  <a:srgbClr val="00B050"/>
                </a:solidFill>
                <a:latin typeface="+mj-lt"/>
              </a:rPr>
              <a:t>             - </a:t>
            </a:r>
            <a:r>
              <a:rPr lang="en-US" b="1" i="1" u="sng" smtClean="0">
                <a:solidFill>
                  <a:srgbClr val="00B050"/>
                </a:solidFill>
                <a:latin typeface="+mj-lt"/>
              </a:rPr>
              <a:t>If I </a:t>
            </a:r>
            <a:r>
              <a:rPr lang="en-US" b="1" i="1" u="sng" smtClean="0">
                <a:solidFill>
                  <a:srgbClr val="FF0000"/>
                </a:solidFill>
                <a:latin typeface="+mj-lt"/>
              </a:rPr>
              <a:t>were</a:t>
            </a:r>
            <a:r>
              <a:rPr lang="en-US" b="1" i="1" u="sng" smtClean="0">
                <a:solidFill>
                  <a:srgbClr val="00B050"/>
                </a:solidFill>
                <a:latin typeface="+mj-lt"/>
              </a:rPr>
              <a:t> you</a:t>
            </a:r>
            <a:r>
              <a:rPr lang="en-US" b="1" i="1" smtClean="0">
                <a:solidFill>
                  <a:srgbClr val="00B050"/>
                </a:solidFill>
                <a:latin typeface="+mj-lt"/>
              </a:rPr>
              <a:t>, I </a:t>
            </a:r>
            <a:r>
              <a:rPr lang="en-US" b="1" i="1" smtClean="0">
                <a:solidFill>
                  <a:srgbClr val="FF0000"/>
                </a:solidFill>
                <a:latin typeface="+mj-lt"/>
              </a:rPr>
              <a:t>would buy </a:t>
            </a:r>
            <a:r>
              <a:rPr lang="en-US" b="1" i="1" smtClean="0">
                <a:solidFill>
                  <a:srgbClr val="00B050"/>
                </a:solidFill>
                <a:latin typeface="+mj-lt"/>
              </a:rPr>
              <a:t>that house.</a:t>
            </a:r>
            <a:endParaRPr lang="en-US" b="1" i="1" smtClean="0">
              <a:solidFill>
                <a:srgbClr val="00B050"/>
              </a:solidFill>
              <a:latin typeface="+mj-lt"/>
            </a:endParaRPr>
          </a:p>
          <a:p>
            <a:pPr algn="just" eaLnBrk="1" hangingPunct="1">
              <a:spcBef>
                <a:spcPts val="0"/>
              </a:spcBef>
              <a:buFontTx/>
              <a:buNone/>
              <a:defRPr/>
            </a:pPr>
            <a:r>
              <a:rPr lang="en-US" b="1" i="1" smtClean="0">
                <a:solidFill>
                  <a:srgbClr val="00B050"/>
                </a:solidFill>
                <a:latin typeface="+mj-lt"/>
              </a:rPr>
              <a:t>	             </a:t>
            </a:r>
            <a:r>
              <a:rPr lang="en-US" b="1" i="1" smtClean="0">
                <a:solidFill>
                  <a:srgbClr val="FF0000"/>
                </a:solidFill>
                <a:latin typeface="+mj-lt"/>
              </a:rPr>
              <a:t>for advice</a:t>
            </a:r>
            <a:endParaRPr lang="en-US" b="1" i="1" smtClean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5613" y="304800"/>
            <a:ext cx="117062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algn="just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3600" b="1" kern="0" smtClean="0">
                <a:solidFill>
                  <a:srgbClr val="0070C0"/>
                </a:solidFill>
                <a:cs typeface="Arial" panose="020B0604020202020204" pitchFamily="34" charset="0"/>
              </a:rPr>
              <a:t>Remember </a:t>
            </a:r>
            <a:r>
              <a:rPr lang="en-US" sz="3600" b="1" kern="0">
                <a:solidFill>
                  <a:srgbClr val="0070C0"/>
                </a:solidFill>
                <a:cs typeface="Arial" panose="020B0604020202020204" pitchFamily="34" charset="0"/>
              </a:rPr>
              <a:t>with </a:t>
            </a:r>
            <a:r>
              <a:rPr lang="en-US" sz="3600" b="1" i="1" kern="0">
                <a:solidFill>
                  <a:srgbClr val="FF0000"/>
                </a:solidFill>
                <a:cs typeface="Arial" panose="020B0604020202020204" pitchFamily="34" charset="0"/>
              </a:rPr>
              <a:t>can</a:t>
            </a:r>
            <a:r>
              <a:rPr lang="en-US" sz="3600" b="1" kern="0">
                <a:solidFill>
                  <a:srgbClr val="0070C0"/>
                </a:solidFill>
                <a:cs typeface="Arial" panose="020B0604020202020204" pitchFamily="34" charset="0"/>
              </a:rPr>
              <a:t>, use </a:t>
            </a:r>
            <a:r>
              <a:rPr lang="en-US" sz="3600" b="1" i="1" kern="0">
                <a:solidFill>
                  <a:srgbClr val="FF0000"/>
                </a:solidFill>
                <a:cs typeface="Arial" panose="020B0604020202020204" pitchFamily="34" charset="0"/>
              </a:rPr>
              <a:t>could </a:t>
            </a:r>
            <a:r>
              <a:rPr lang="en-US" sz="3600" b="1" kern="0">
                <a:solidFill>
                  <a:srgbClr val="FF0000"/>
                </a:solidFill>
                <a:cs typeface="Arial" panose="020B0604020202020204" pitchFamily="34" charset="0"/>
              </a:rPr>
              <a:t>+ infinitive</a:t>
            </a:r>
            <a:r>
              <a:rPr lang="en-US" sz="3600" b="1" kern="0">
                <a:solidFill>
                  <a:srgbClr val="0070C0"/>
                </a:solidFill>
                <a:cs typeface="Arial" panose="020B0604020202020204" pitchFamily="34" charset="0"/>
              </a:rPr>
              <a:t>, not </a:t>
            </a:r>
            <a:r>
              <a:rPr lang="en-US" sz="3600" b="1" kern="0">
                <a:solidFill>
                  <a:srgbClr val="FF0000"/>
                </a:solidFill>
                <a:cs typeface="Arial" panose="020B0604020202020204" pitchFamily="34" charset="0"/>
              </a:rPr>
              <a:t>would can</a:t>
            </a:r>
            <a:r>
              <a:rPr lang="en-US" sz="3600" b="1" kern="0">
                <a:solidFill>
                  <a:srgbClr val="0070C0"/>
                </a:solidFill>
                <a:cs typeface="Arial" panose="020B0604020202020204" pitchFamily="34" charset="0"/>
              </a:rPr>
              <a:t>. </a:t>
            </a:r>
            <a:endParaRPr lang="en-US" sz="3600" b="1" kern="0" smtClean="0">
              <a:solidFill>
                <a:srgbClr val="0070C0"/>
              </a:solidFill>
              <a:cs typeface="Arial" panose="020B060402020202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i="1" kern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sz="3600" b="1" i="1" kern="0" smtClean="0">
                <a:solidFill>
                  <a:srgbClr val="0070C0"/>
                </a:solidFill>
                <a:cs typeface="Arial" panose="020B0604020202020204" pitchFamily="34" charset="0"/>
              </a:rPr>
              <a:t>                 </a:t>
            </a:r>
            <a:r>
              <a:rPr lang="en-US" sz="3600" b="1" i="1" kern="0" smtClean="0">
                <a:solidFill>
                  <a:srgbClr val="00B050"/>
                </a:solidFill>
                <a:cs typeface="Arial" panose="020B0604020202020204" pitchFamily="34" charset="0"/>
              </a:rPr>
              <a:t>Ex</a:t>
            </a:r>
            <a:r>
              <a:rPr lang="en-US" sz="3600" b="1" i="1" kern="0">
                <a:solidFill>
                  <a:srgbClr val="00B050"/>
                </a:solidFill>
                <a:cs typeface="Arial" panose="020B0604020202020204" pitchFamily="34" charset="0"/>
              </a:rPr>
              <a:t>: If I </a:t>
            </a:r>
            <a:r>
              <a:rPr lang="en-US" sz="3600" b="1" i="1" kern="0">
                <a:solidFill>
                  <a:srgbClr val="FF0000"/>
                </a:solidFill>
                <a:cs typeface="Arial" panose="020B0604020202020204" pitchFamily="34" charset="0"/>
              </a:rPr>
              <a:t>had</a:t>
            </a:r>
            <a:r>
              <a:rPr lang="en-US" sz="3600" b="1" i="1" kern="0">
                <a:solidFill>
                  <a:srgbClr val="00B050"/>
                </a:solidFill>
                <a:cs typeface="Arial" panose="020B0604020202020204" pitchFamily="34" charset="0"/>
              </a:rPr>
              <a:t> a car, we </a:t>
            </a:r>
            <a:r>
              <a:rPr lang="en-US" sz="3600" b="1" i="1" kern="0">
                <a:solidFill>
                  <a:srgbClr val="FF0000"/>
                </a:solidFill>
                <a:cs typeface="Arial" panose="020B0604020202020204" pitchFamily="34" charset="0"/>
              </a:rPr>
              <a:t>could drive </a:t>
            </a:r>
            <a:r>
              <a:rPr lang="en-US" sz="3600" b="1" i="1" kern="0" smtClean="0">
                <a:solidFill>
                  <a:srgbClr val="00B050"/>
                </a:solidFill>
                <a:cs typeface="Arial" panose="020B0604020202020204" pitchFamily="34" charset="0"/>
              </a:rPr>
              <a:t>there.</a:t>
            </a:r>
            <a:endParaRPr lang="en-US" sz="3600" b="1" i="1" kern="0">
              <a:solidFill>
                <a:srgbClr val="00B050"/>
              </a:solidFill>
              <a:cs typeface="Arial" panose="020B0604020202020204" pitchFamily="34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2728119" y="5943600"/>
            <a:ext cx="45719" cy="133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306802" y="304800"/>
            <a:ext cx="10058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u="sng">
                <a:solidFill>
                  <a:srgbClr val="002060"/>
                </a:solidFill>
                <a:latin typeface="Arial Black" panose="020B0A04020102020204" pitchFamily="34" charset="0"/>
              </a:rPr>
              <a:t>FIRST AND SECOND CONDITIONALS</a:t>
            </a:r>
            <a:endParaRPr lang="en-US" sz="3600" b="1" u="sng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2274" y="1219200"/>
            <a:ext cx="11553825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b="1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3600" b="1" smtClean="0">
                <a:solidFill>
                  <a:srgbClr val="0070C0"/>
                </a:solidFill>
                <a:latin typeface="+mj-lt"/>
              </a:rPr>
              <a:t>Use the </a:t>
            </a:r>
            <a:r>
              <a:rPr lang="en-US" sz="3600" b="1" smtClean="0">
                <a:solidFill>
                  <a:srgbClr val="FF0000"/>
                </a:solidFill>
                <a:latin typeface="+mj-lt"/>
              </a:rPr>
              <a:t>first</a:t>
            </a:r>
            <a:r>
              <a:rPr lang="en-US" sz="3600" b="1" smtClean="0">
                <a:solidFill>
                  <a:srgbClr val="0070C0"/>
                </a:solidFill>
                <a:latin typeface="+mj-lt"/>
              </a:rPr>
              <a:t> conditional for </a:t>
            </a:r>
            <a:r>
              <a:rPr lang="en-US" sz="3600" b="1" smtClean="0">
                <a:solidFill>
                  <a:srgbClr val="FF0000"/>
                </a:solidFill>
                <a:latin typeface="+mj-lt"/>
              </a:rPr>
              <a:t>possible</a:t>
            </a:r>
            <a:r>
              <a:rPr lang="en-US" sz="3600" b="1" smtClean="0">
                <a:solidFill>
                  <a:srgbClr val="0070C0"/>
                </a:solidFill>
                <a:latin typeface="+mj-lt"/>
              </a:rPr>
              <a:t> future situations.</a:t>
            </a:r>
            <a:endParaRPr lang="en-US" sz="3600" b="1" smtClean="0">
              <a:solidFill>
                <a:srgbClr val="0070C0"/>
              </a:solidFill>
              <a:latin typeface="+mj-lt"/>
            </a:endParaRPr>
          </a:p>
          <a:p>
            <a:pPr eaLnBrk="1" hangingPunct="1">
              <a:spcBef>
                <a:spcPts val="1800"/>
              </a:spcBef>
              <a:defRPr/>
            </a:pPr>
            <a:r>
              <a:rPr lang="en-US" sz="3200" b="1" smtClean="0">
                <a:solidFill>
                  <a:srgbClr val="00B050"/>
                </a:solidFill>
                <a:latin typeface="+mj-lt"/>
              </a:rPr>
              <a:t>             </a:t>
            </a:r>
            <a:r>
              <a:rPr lang="en-US" sz="3200" b="1" i="1" smtClean="0">
                <a:solidFill>
                  <a:srgbClr val="00B050"/>
                </a:solidFill>
                <a:latin typeface="+mj-lt"/>
              </a:rPr>
              <a:t>Ex: If I </a:t>
            </a:r>
            <a:r>
              <a:rPr lang="en-US" sz="3200" b="1" i="1" smtClean="0">
                <a:solidFill>
                  <a:srgbClr val="FF0000"/>
                </a:solidFill>
                <a:latin typeface="+mj-lt"/>
              </a:rPr>
              <a:t>have</a:t>
            </a:r>
            <a:r>
              <a:rPr lang="en-US" sz="3200" b="1" i="1" smtClean="0">
                <a:solidFill>
                  <a:srgbClr val="00B050"/>
                </a:solidFill>
                <a:latin typeface="+mj-lt"/>
              </a:rPr>
              <a:t> time tomorrow, I’</a:t>
            </a:r>
            <a:r>
              <a:rPr lang="en-US" sz="3200" b="1" i="1" smtClean="0">
                <a:solidFill>
                  <a:srgbClr val="FF0000"/>
                </a:solidFill>
                <a:latin typeface="+mj-lt"/>
              </a:rPr>
              <a:t>ll help </a:t>
            </a:r>
            <a:r>
              <a:rPr lang="en-US" sz="3200" b="1" i="1" smtClean="0">
                <a:solidFill>
                  <a:srgbClr val="00B050"/>
                </a:solidFill>
                <a:latin typeface="+mj-lt"/>
              </a:rPr>
              <a:t>you     </a:t>
            </a:r>
            <a:endParaRPr lang="en-US" sz="3200" b="1" i="1" smtClean="0">
              <a:solidFill>
                <a:srgbClr val="00B050"/>
              </a:solidFill>
              <a:latin typeface="+mj-lt"/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en-US" sz="3200" b="1" i="1" smtClean="0">
                <a:solidFill>
                  <a:srgbClr val="00B050"/>
                </a:solidFill>
                <a:latin typeface="+mj-lt"/>
              </a:rPr>
              <a:t>                        (= maybe I </a:t>
            </a:r>
            <a:r>
              <a:rPr lang="en-US" sz="3200" b="1" i="1" smtClean="0">
                <a:solidFill>
                  <a:srgbClr val="FF0000"/>
                </a:solidFill>
                <a:latin typeface="+mj-lt"/>
              </a:rPr>
              <a:t>will have </a:t>
            </a:r>
            <a:r>
              <a:rPr lang="en-US" sz="3200" b="1" i="1" smtClean="0">
                <a:solidFill>
                  <a:srgbClr val="00B050"/>
                </a:solidFill>
                <a:latin typeface="+mj-lt"/>
              </a:rPr>
              <a:t>time)</a:t>
            </a:r>
            <a:endParaRPr lang="en-US" sz="3200" b="1" i="1" smtClean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2273" y="3429000"/>
            <a:ext cx="11373645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lang="en-US" sz="3600" b="1">
                <a:solidFill>
                  <a:srgbClr val="0070C0"/>
                </a:solidFill>
                <a:latin typeface="Calibri" panose="020F0502020204030204"/>
              </a:rPr>
              <a:t>Use the </a:t>
            </a:r>
            <a:r>
              <a:rPr lang="en-US" sz="3600" b="1">
                <a:solidFill>
                  <a:srgbClr val="FF0000"/>
                </a:solidFill>
                <a:latin typeface="Calibri" panose="020F0502020204030204"/>
              </a:rPr>
              <a:t>second</a:t>
            </a:r>
            <a:r>
              <a:rPr lang="en-US" sz="3600" b="1">
                <a:solidFill>
                  <a:srgbClr val="0070C0"/>
                </a:solidFill>
                <a:latin typeface="Calibri" panose="020F0502020204030204"/>
              </a:rPr>
              <a:t> conditional for </a:t>
            </a:r>
            <a:r>
              <a:rPr lang="en-US" sz="3600" b="1">
                <a:solidFill>
                  <a:srgbClr val="FF0000"/>
                </a:solidFill>
                <a:latin typeface="Calibri" panose="020F0502020204030204"/>
              </a:rPr>
              <a:t>improbable/ impossible</a:t>
            </a:r>
            <a:r>
              <a:rPr lang="en-US" sz="3600" b="1">
                <a:solidFill>
                  <a:srgbClr val="0070C0"/>
                </a:solidFill>
                <a:latin typeface="Calibri" panose="020F0502020204030204"/>
              </a:rPr>
              <a:t> </a:t>
            </a:r>
            <a:r>
              <a:rPr lang="en-US" sz="3600" b="1" kern="0">
                <a:solidFill>
                  <a:srgbClr val="0070C0"/>
                </a:solidFill>
                <a:latin typeface="Calibri" panose="020F0502020204030204"/>
                <a:cs typeface="Arial" panose="020B0604020202020204" pitchFamily="34" charset="0"/>
              </a:rPr>
              <a:t>or </a:t>
            </a:r>
            <a:r>
              <a:rPr lang="en-US" sz="3600" b="1" kern="0">
                <a:solidFill>
                  <a:srgbClr val="FF0000"/>
                </a:solidFill>
                <a:latin typeface="Calibri" panose="020F0502020204030204"/>
                <a:cs typeface="Arial" panose="020B0604020202020204" pitchFamily="34" charset="0"/>
              </a:rPr>
              <a:t>hypothetical</a:t>
            </a:r>
            <a:r>
              <a:rPr lang="en-US" sz="3600" b="1" kern="0">
                <a:solidFill>
                  <a:srgbClr val="0070C0"/>
                </a:solidFill>
                <a:latin typeface="Calibri" panose="020F0502020204030204"/>
                <a:cs typeface="Arial" panose="020B0604020202020204" pitchFamily="34" charset="0"/>
              </a:rPr>
              <a:t> situations.</a:t>
            </a:r>
            <a:endParaRPr lang="en-US" sz="3600" b="1">
              <a:solidFill>
                <a:srgbClr val="0070C0"/>
              </a:solidFill>
              <a:latin typeface="Calibri" panose="020F0502020204030204"/>
            </a:endParaRPr>
          </a:p>
          <a:p>
            <a:pPr lvl="0">
              <a:spcBef>
                <a:spcPts val="1200"/>
              </a:spcBef>
              <a:defRPr/>
            </a:pPr>
            <a:r>
              <a:rPr lang="en-US" sz="3200" b="1">
                <a:solidFill>
                  <a:srgbClr val="00B050"/>
                </a:solidFill>
                <a:latin typeface="Calibri" panose="020F0502020204030204"/>
              </a:rPr>
              <a:t>        </a:t>
            </a:r>
            <a:r>
              <a:rPr lang="en-US" sz="3200" b="1" smtClean="0">
                <a:solidFill>
                  <a:srgbClr val="00B050"/>
                </a:solidFill>
                <a:latin typeface="Calibri" panose="020F0502020204030204"/>
              </a:rPr>
              <a:t>   </a:t>
            </a:r>
            <a:r>
              <a:rPr lang="en-US" sz="3200" b="1" i="1" smtClean="0">
                <a:solidFill>
                  <a:srgbClr val="00B050"/>
                </a:solidFill>
                <a:latin typeface="Calibri" panose="020F0502020204030204"/>
              </a:rPr>
              <a:t>Ex</a:t>
            </a:r>
            <a:r>
              <a:rPr lang="en-US" sz="3200" b="1" i="1">
                <a:solidFill>
                  <a:srgbClr val="00B050"/>
                </a:solidFill>
                <a:latin typeface="Calibri" panose="020F0502020204030204"/>
              </a:rPr>
              <a:t>: If I </a:t>
            </a:r>
            <a:r>
              <a:rPr lang="en-US" sz="3200" b="1" i="1">
                <a:solidFill>
                  <a:srgbClr val="FF0000"/>
                </a:solidFill>
                <a:latin typeface="Calibri" panose="020F0502020204030204"/>
              </a:rPr>
              <a:t>had</a:t>
            </a:r>
            <a:r>
              <a:rPr lang="en-US" sz="3200" b="1" i="1">
                <a:solidFill>
                  <a:srgbClr val="00B050"/>
                </a:solidFill>
                <a:latin typeface="Calibri" panose="020F0502020204030204"/>
              </a:rPr>
              <a:t> time tomorrow, I</a:t>
            </a:r>
            <a:r>
              <a:rPr lang="en-US" sz="3200" b="1" i="1">
                <a:solidFill>
                  <a:srgbClr val="FF0000"/>
                </a:solidFill>
                <a:latin typeface="Calibri" panose="020F0502020204030204"/>
              </a:rPr>
              <a:t>’d help </a:t>
            </a:r>
            <a:r>
              <a:rPr lang="en-US" sz="3200" b="1" i="1">
                <a:solidFill>
                  <a:srgbClr val="00B050"/>
                </a:solidFill>
                <a:latin typeface="Calibri" panose="020F0502020204030204"/>
              </a:rPr>
              <a:t>you </a:t>
            </a:r>
            <a:endParaRPr lang="en-US" sz="3200" b="1" i="1">
              <a:solidFill>
                <a:srgbClr val="00B050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sz="3200" b="1" i="1">
                <a:solidFill>
                  <a:srgbClr val="00B050"/>
                </a:solidFill>
                <a:latin typeface="Calibri" panose="020F0502020204030204"/>
              </a:rPr>
              <a:t>             </a:t>
            </a:r>
            <a:r>
              <a:rPr lang="en-US" sz="3200" b="1" i="1" smtClean="0">
                <a:solidFill>
                  <a:srgbClr val="00B050"/>
                </a:solidFill>
                <a:latin typeface="Calibri" panose="020F0502020204030204"/>
              </a:rPr>
              <a:t>         (= </a:t>
            </a:r>
            <a:r>
              <a:rPr lang="en-US" sz="3200" b="1" i="1">
                <a:solidFill>
                  <a:srgbClr val="00B050"/>
                </a:solidFill>
                <a:latin typeface="Calibri" panose="020F0502020204030204"/>
              </a:rPr>
              <a:t>I </a:t>
            </a:r>
            <a:r>
              <a:rPr lang="en-US" sz="3200" b="1" i="1">
                <a:solidFill>
                  <a:srgbClr val="FF0000"/>
                </a:solidFill>
                <a:latin typeface="Calibri" panose="020F0502020204030204"/>
              </a:rPr>
              <a:t>won’t have </a:t>
            </a:r>
            <a:r>
              <a:rPr lang="en-US" sz="3200" b="1" i="1">
                <a:solidFill>
                  <a:srgbClr val="00B050"/>
                </a:solidFill>
                <a:latin typeface="Calibri" panose="020F0502020204030204"/>
              </a:rPr>
              <a:t>time)</a:t>
            </a:r>
            <a:endParaRPr lang="en-US" sz="3200" b="1" i="1">
              <a:solidFill>
                <a:srgbClr val="00B050"/>
              </a:solidFill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360363"/>
            <a:ext cx="3032919" cy="646319"/>
          </a:xfrm>
          <a:prstGeom prst="rect">
            <a:avLst/>
          </a:prstGeom>
        </p:spPr>
        <p:txBody>
          <a:bodyPr wrap="square" lIns="91430" tIns="45714" rIns="91430" bIns="4571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smtClean="0">
                <a:solidFill>
                  <a:srgbClr val="00206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Exercises: </a:t>
            </a:r>
            <a:endParaRPr lang="en-US" sz="3600" b="1" kern="0" dirty="0">
              <a:solidFill>
                <a:srgbClr val="00206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1428750"/>
            <a:ext cx="76962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135688" y="2276475"/>
            <a:ext cx="38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</a:rPr>
              <a:t>G</a:t>
            </a:r>
            <a:endParaRPr lang="en-US" sz="2800" b="1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65850" y="2705100"/>
            <a:ext cx="3794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</a:rPr>
              <a:t>A</a:t>
            </a:r>
            <a:endParaRPr lang="en-US" sz="2800" b="1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173788" y="3154363"/>
            <a:ext cx="38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</a:rPr>
              <a:t>E</a:t>
            </a:r>
            <a:endParaRPr lang="en-US" sz="2800" b="1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145213" y="3663950"/>
            <a:ext cx="3794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</a:rPr>
              <a:t>B</a:t>
            </a:r>
            <a:endParaRPr lang="en-US" sz="2800" b="1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202363" y="4027488"/>
            <a:ext cx="3825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</a:rPr>
              <a:t>F</a:t>
            </a:r>
            <a:endParaRPr lang="en-US" sz="2800" b="1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161088" y="4475163"/>
            <a:ext cx="3825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</a:rPr>
              <a:t>D</a:t>
            </a:r>
            <a:endParaRPr lang="en-US" sz="28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1144588"/>
            <a:ext cx="75279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846513" y="2055813"/>
            <a:ext cx="21288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would buy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104063" y="2060575"/>
            <a:ext cx="1065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had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049713" y="2592388"/>
            <a:ext cx="1317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knew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643688" y="2603500"/>
            <a:ext cx="25336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would phone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786188" y="3148013"/>
            <a:ext cx="2533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would learn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314825" y="3683000"/>
            <a:ext cx="1317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stayed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466013" y="3697288"/>
            <a:ext cx="13176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could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817938" y="4216400"/>
            <a:ext cx="2533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would see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056563" y="4233863"/>
            <a:ext cx="1317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lived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625850" y="4759325"/>
            <a:ext cx="1722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would go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162800" y="4772025"/>
            <a:ext cx="1317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were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900863" y="3148013"/>
            <a:ext cx="1317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 dirty="0" smtClean="0">
                <a:solidFill>
                  <a:srgbClr val="C00000"/>
                </a:solidFill>
              </a:rPr>
              <a:t>worked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304800"/>
            <a:ext cx="7192962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1104900"/>
            <a:ext cx="71453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0" y="2209800"/>
            <a:ext cx="780415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5295900"/>
            <a:ext cx="72278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42 6.5.mp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776" y="577850"/>
            <a:ext cx="845344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461963"/>
            <a:ext cx="488315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8" y="1524000"/>
            <a:ext cx="8513762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101600"/>
            <a:ext cx="55911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482600"/>
            <a:ext cx="10134600" cy="614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430338" y="4110038"/>
            <a:ext cx="304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1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430338" y="2343150"/>
            <a:ext cx="304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2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430338" y="5105400"/>
            <a:ext cx="304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3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430338" y="3171825"/>
            <a:ext cx="304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4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430338" y="4932363"/>
            <a:ext cx="304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5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430338" y="4600575"/>
            <a:ext cx="304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6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430338" y="2189163"/>
            <a:ext cx="304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7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430338" y="2516188"/>
            <a:ext cx="304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8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354138" y="3608388"/>
            <a:ext cx="50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14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354138" y="1400175"/>
            <a:ext cx="50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15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41438" y="914400"/>
            <a:ext cx="50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16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354138" y="2844800"/>
            <a:ext cx="50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22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366838" y="4438650"/>
            <a:ext cx="506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20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366838" y="6029325"/>
            <a:ext cx="506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24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366838" y="3008313"/>
            <a:ext cx="506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30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417638" y="1246188"/>
            <a:ext cx="304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9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366838" y="6203950"/>
            <a:ext cx="506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10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354138" y="2668588"/>
            <a:ext cx="50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11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354138" y="3933825"/>
            <a:ext cx="50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12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354138" y="3773488"/>
            <a:ext cx="50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13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354138" y="5256213"/>
            <a:ext cx="50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23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366838" y="5586413"/>
            <a:ext cx="506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19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341438" y="1068388"/>
            <a:ext cx="50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21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379538" y="4765675"/>
            <a:ext cx="506412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25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1328738" y="750888"/>
            <a:ext cx="50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26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1379538" y="5424488"/>
            <a:ext cx="506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27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1343025" y="6357938"/>
            <a:ext cx="5064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28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1341438" y="2022475"/>
            <a:ext cx="50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29</a:t>
            </a:r>
            <a:endParaRPr lang="en-US" sz="1400" b="1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366838" y="4283075"/>
            <a:ext cx="506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rgbClr val="FF0000"/>
                </a:solidFill>
              </a:rPr>
              <a:t>17</a:t>
            </a:r>
            <a:endParaRPr lang="en-US" sz="1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7" name="Picture 1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304800"/>
            <a:ext cx="71024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43 6.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6" y="292100"/>
            <a:ext cx="794544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722438" y="1371600"/>
            <a:ext cx="2884487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en-US" sz="2800" b="1">
                <a:solidFill>
                  <a:srgbClr val="C00000"/>
                </a:solidFill>
              </a:rPr>
              <a:t>Chicken</a:t>
            </a:r>
            <a:endParaRPr lang="en-US" sz="2800" b="1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en-US" sz="2800" b="1">
                <a:solidFill>
                  <a:srgbClr val="C00000"/>
                </a:solidFill>
              </a:rPr>
              <a:t>Horse</a:t>
            </a:r>
            <a:endParaRPr lang="en-US" sz="2800" b="1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en-US" sz="2800" b="1">
                <a:solidFill>
                  <a:srgbClr val="C00000"/>
                </a:solidFill>
              </a:rPr>
              <a:t>Cow</a:t>
            </a:r>
            <a:endParaRPr lang="en-US" sz="2800" b="1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en-US" sz="2800" b="1">
                <a:solidFill>
                  <a:srgbClr val="C00000"/>
                </a:solidFill>
              </a:rPr>
              <a:t>Duck</a:t>
            </a:r>
            <a:endParaRPr lang="en-US" sz="2800" b="1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en-US" sz="2800" b="1">
                <a:solidFill>
                  <a:srgbClr val="C00000"/>
                </a:solidFill>
              </a:rPr>
              <a:t>Elephant</a:t>
            </a:r>
            <a:endParaRPr lang="en-US" sz="2800" b="1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en-US" sz="2800" b="1">
                <a:solidFill>
                  <a:srgbClr val="C00000"/>
                </a:solidFill>
              </a:rPr>
              <a:t>Lion</a:t>
            </a:r>
            <a:endParaRPr lang="en-US" sz="2800" b="1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endParaRPr lang="en-US" sz="2800" b="1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7423150" y="1404938"/>
            <a:ext cx="2884488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800" b="1">
                <a:solidFill>
                  <a:srgbClr val="C00000"/>
                </a:solidFill>
              </a:rPr>
              <a:t>7.   Bull</a:t>
            </a:r>
            <a:endParaRPr lang="en-US" sz="2800" b="1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800" b="1">
                <a:solidFill>
                  <a:srgbClr val="C00000"/>
                </a:solidFill>
              </a:rPr>
              <a:t>8.   Mosquito</a:t>
            </a:r>
            <a:endParaRPr lang="en-US" sz="2800" b="1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800" b="1">
                <a:solidFill>
                  <a:srgbClr val="C00000"/>
                </a:solidFill>
              </a:rPr>
              <a:t>9.   Sheep</a:t>
            </a:r>
            <a:endParaRPr lang="en-US" sz="2800" b="1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800" b="1">
                <a:solidFill>
                  <a:srgbClr val="C00000"/>
                </a:solidFill>
              </a:rPr>
              <a:t>10. Shark</a:t>
            </a:r>
            <a:endParaRPr lang="en-US" sz="2800" b="1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800" b="1">
                <a:solidFill>
                  <a:srgbClr val="C00000"/>
                </a:solidFill>
              </a:rPr>
              <a:t>11. Mouse</a:t>
            </a:r>
            <a:endParaRPr lang="en-US" sz="2800" b="1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800" b="1">
                <a:solidFill>
                  <a:srgbClr val="C00000"/>
                </a:solidFill>
              </a:rPr>
              <a:t>12. Whale</a:t>
            </a:r>
            <a:endParaRPr lang="en-US" sz="2800" b="1">
              <a:solidFill>
                <a:srgbClr val="C00000"/>
              </a:solidFill>
            </a:endParaRPr>
          </a:p>
        </p:txBody>
      </p:sp>
      <p:pic>
        <p:nvPicPr>
          <p:cNvPr id="18438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04938"/>
            <a:ext cx="1316038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413" y="2057400"/>
            <a:ext cx="13176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2625725"/>
            <a:ext cx="1316038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00" y="3184525"/>
            <a:ext cx="14049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846513"/>
            <a:ext cx="1417638" cy="95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3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3" y="4648200"/>
            <a:ext cx="14859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4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313" y="1328738"/>
            <a:ext cx="1419225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5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2011363"/>
            <a:ext cx="1925638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6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3" y="2667000"/>
            <a:ext cx="14446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7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800" y="3221038"/>
            <a:ext cx="1744663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8" name="Picture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3" y="3886200"/>
            <a:ext cx="1482725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9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800" y="4470400"/>
            <a:ext cx="17446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61869" cy="6857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156" y="-1"/>
            <a:ext cx="6085682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39700"/>
            <a:ext cx="333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0" y="685800"/>
            <a:ext cx="780415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65100"/>
            <a:ext cx="3062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863600"/>
            <a:ext cx="9528175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6" name="TextBox 1"/>
          <p:cNvSpPr txBox="1">
            <a:spLocks noChangeArrowheads="1"/>
          </p:cNvSpPr>
          <p:nvPr/>
        </p:nvSpPr>
        <p:spPr bwMode="auto">
          <a:xfrm>
            <a:off x="2138363" y="1460500"/>
            <a:ext cx="7591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You try to hit the crocodile in the face</a:t>
            </a:r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8437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1922463"/>
            <a:ext cx="9559925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2921000"/>
            <a:ext cx="5726112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895600"/>
            <a:ext cx="5573713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8" y="3609975"/>
            <a:ext cx="719613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8" y="6457950"/>
            <a:ext cx="55022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8" y="234950"/>
            <a:ext cx="8580437" cy="328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8539163" y="198438"/>
            <a:ext cx="6080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T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613525" y="2417763"/>
            <a:ext cx="6080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T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656513" y="3084513"/>
            <a:ext cx="6080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T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931150" y="874713"/>
            <a:ext cx="6080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F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0548938" y="1227138"/>
            <a:ext cx="6080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F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146373" y="4211638"/>
            <a:ext cx="10015465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 dirty="0">
                <a:solidFill>
                  <a:srgbClr val="FF0000"/>
                </a:solidFill>
              </a:rPr>
              <a:t>7: 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</a:rPr>
              <a:t>It refers to the length of a grown Australian crocodile</a:t>
            </a:r>
            <a:endParaRPr lang="en-US" sz="2000" b="1" dirty="0">
              <a:solidFill>
                <a:srgbClr val="0070C0"/>
              </a:solidFill>
            </a:endParaRPr>
          </a:p>
          <a:p>
            <a:pPr eaLnBrk="1" hangingPunct="1"/>
            <a:r>
              <a:rPr lang="en-US" sz="2000" b="1" dirty="0">
                <a:solidFill>
                  <a:srgbClr val="FF0000"/>
                </a:solidFill>
              </a:rPr>
              <a:t>1000: </a:t>
            </a:r>
            <a:r>
              <a:rPr lang="en-US" sz="2000" b="1" dirty="0" smtClean="0">
                <a:solidFill>
                  <a:srgbClr val="0070C0"/>
                </a:solidFill>
              </a:rPr>
              <a:t>it refers to the weight of the biggest crocodiles</a:t>
            </a:r>
            <a:endParaRPr lang="en-US" sz="2000" b="1" dirty="0">
              <a:solidFill>
                <a:srgbClr val="0070C0"/>
              </a:solidFill>
            </a:endParaRPr>
          </a:p>
          <a:p>
            <a:pPr eaLnBrk="1" hangingPunct="1"/>
            <a:r>
              <a:rPr lang="en-US" sz="2000" b="1" dirty="0">
                <a:solidFill>
                  <a:srgbClr val="FF0000"/>
                </a:solidFill>
              </a:rPr>
              <a:t>40: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</a:rPr>
              <a:t>It refers to the number of the muscles foe a crocodile to open it mouth.</a:t>
            </a:r>
            <a:endParaRPr lang="en-US" sz="2000" b="1" dirty="0">
              <a:solidFill>
                <a:srgbClr val="0070C0"/>
              </a:solidFill>
            </a:endParaRPr>
          </a:p>
          <a:p>
            <a:pPr eaLnBrk="1" hangingPunct="1"/>
            <a:r>
              <a:rPr lang="en-US" sz="2000" b="1" dirty="0">
                <a:solidFill>
                  <a:srgbClr val="FF0000"/>
                </a:solidFill>
              </a:rPr>
              <a:t>17: </a:t>
            </a:r>
            <a:r>
              <a:rPr lang="en-US" sz="2000" b="1" dirty="0" smtClean="0">
                <a:solidFill>
                  <a:srgbClr val="0070C0"/>
                </a:solidFill>
              </a:rPr>
              <a:t>It refers to the speed of a crocodile on land.</a:t>
            </a:r>
            <a:endParaRPr lang="en-US" sz="2000" b="1" dirty="0">
              <a:solidFill>
                <a:srgbClr val="0070C0"/>
              </a:solidFill>
            </a:endParaRPr>
          </a:p>
          <a:p>
            <a:pPr eaLnBrk="1" hangingPunct="1"/>
            <a:r>
              <a:rPr lang="en-US" sz="2000" b="1" dirty="0">
                <a:solidFill>
                  <a:srgbClr val="FF0000"/>
                </a:solidFill>
              </a:rPr>
              <a:t>24: </a:t>
            </a:r>
            <a:r>
              <a:rPr lang="en-US" sz="2000" b="1" dirty="0" smtClean="0">
                <a:solidFill>
                  <a:srgbClr val="0070C0"/>
                </a:solidFill>
              </a:rPr>
              <a:t>It refers to the age of the German tourist</a:t>
            </a:r>
            <a:endParaRPr lang="en-US" sz="2000" b="1" dirty="0">
              <a:solidFill>
                <a:srgbClr val="0070C0"/>
              </a:solidFill>
            </a:endParaRPr>
          </a:p>
          <a:p>
            <a:pPr eaLnBrk="1" hangingPunct="1"/>
            <a:r>
              <a:rPr lang="en-US" sz="2000" b="1" dirty="0">
                <a:solidFill>
                  <a:srgbClr val="FF0000"/>
                </a:solidFill>
              </a:rPr>
              <a:t>22: </a:t>
            </a:r>
            <a:r>
              <a:rPr lang="en-US" sz="2000" b="1" dirty="0" smtClean="0">
                <a:solidFill>
                  <a:srgbClr val="0070C0"/>
                </a:solidFill>
              </a:rPr>
              <a:t>It refers to the time that The Australian boy’s friends stayed on the tree</a:t>
            </a:r>
            <a:endParaRPr lang="en-US" sz="2000" b="1" dirty="0">
              <a:solidFill>
                <a:srgbClr val="0070C0"/>
              </a:solidFill>
            </a:endParaRPr>
          </a:p>
          <a:p>
            <a:pPr eaLnBrk="1" hangingPunct="1"/>
            <a:r>
              <a:rPr lang="en-US" sz="2000" b="1" dirty="0">
                <a:solidFill>
                  <a:srgbClr val="FF0000"/>
                </a:solidFill>
              </a:rPr>
              <a:t>19: 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</a:rPr>
              <a:t>It refers to the age of Norman </a:t>
            </a:r>
            <a:r>
              <a:rPr lang="en-US" sz="2000" b="1" dirty="0">
                <a:solidFill>
                  <a:srgbClr val="0070C0"/>
                </a:solidFill>
              </a:rPr>
              <a:t>Pascoe 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035925" y="2774950"/>
            <a:ext cx="608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F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537325" y="514350"/>
            <a:ext cx="760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DS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326313" y="1533525"/>
            <a:ext cx="7604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DS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889500" y="2117725"/>
            <a:ext cx="608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F</a:t>
            </a:r>
            <a:endParaRPr 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10" grpId="0"/>
      <p:bldP spid="11" grpId="0"/>
      <p:bldP spid="13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289719" y="0"/>
            <a:ext cx="23621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4000" b="1" u="sng">
                <a:solidFill>
                  <a:srgbClr val="C00000"/>
                </a:solidFill>
              </a:rPr>
              <a:t>Exercises</a:t>
            </a:r>
            <a:endParaRPr lang="en-US" sz="4000" b="1" u="sng">
              <a:solidFill>
                <a:srgbClr val="C00000"/>
              </a:solidFill>
            </a:endParaRPr>
          </a:p>
        </p:txBody>
      </p:sp>
      <p:sp>
        <p:nvSpPr>
          <p:cNvPr id="3" name="Tytuł 1"/>
          <p:cNvSpPr>
            <a:spLocks noGrp="1"/>
          </p:cNvSpPr>
          <p:nvPr>
            <p:ph type="title"/>
          </p:nvPr>
        </p:nvSpPr>
        <p:spPr>
          <a:xfrm>
            <a:off x="1296783" y="527226"/>
            <a:ext cx="9997281" cy="777875"/>
          </a:xfrm>
        </p:spPr>
        <p:txBody>
          <a:bodyPr/>
          <a:lstStyle/>
          <a:p>
            <a:r>
              <a:rPr lang="pl-PL" sz="4000" b="1" i="1" smtClean="0">
                <a:solidFill>
                  <a:srgbClr val="FF0000"/>
                </a:solidFill>
              </a:rPr>
              <a:t>Fill in the gaps using the Second conditional</a:t>
            </a:r>
            <a:endParaRPr lang="pl-PL" sz="4000" b="1" i="1" smtClean="0">
              <a:solidFill>
                <a:srgbClr val="FF0000"/>
              </a:solidFill>
            </a:endParaRPr>
          </a:p>
        </p:txBody>
      </p:sp>
      <p:sp>
        <p:nvSpPr>
          <p:cNvPr id="4" name="Symbol zastępczy zawartości 2"/>
          <p:cNvSpPr>
            <a:spLocks noGrp="1"/>
          </p:cNvSpPr>
          <p:nvPr>
            <p:ph idx="1"/>
          </p:nvPr>
        </p:nvSpPr>
        <p:spPr>
          <a:xfrm>
            <a:off x="518319" y="1390140"/>
            <a:ext cx="11201400" cy="5315460"/>
          </a:xfrm>
        </p:spPr>
        <p:txBody>
          <a:bodyPr/>
          <a:lstStyle/>
          <a:p>
            <a:pPr marL="514350" indent="-514350" algn="just">
              <a:buFont typeface="Arial" panose="020B0604020202020204" pitchFamily="34" charset="0"/>
              <a:buAutoNum type="arabicPeriod"/>
            </a:pPr>
            <a:r>
              <a:rPr lang="pl-PL" b="1" smtClean="0">
                <a:solidFill>
                  <a:srgbClr val="0070C0"/>
                </a:solidFill>
              </a:rPr>
              <a:t>If I…………(study) harder, I……</a:t>
            </a:r>
            <a:r>
              <a:rPr lang="en-US" b="1" smtClean="0">
                <a:solidFill>
                  <a:srgbClr val="0070C0"/>
                </a:solidFill>
              </a:rPr>
              <a:t>…………..</a:t>
            </a:r>
            <a:r>
              <a:rPr lang="pl-PL" b="1" smtClean="0">
                <a:solidFill>
                  <a:srgbClr val="0070C0"/>
                </a:solidFill>
              </a:rPr>
              <a:t>get) to Oxford University.</a:t>
            </a:r>
            <a:endParaRPr lang="pl-PL" b="1" smtClean="0">
              <a:solidFill>
                <a:srgbClr val="0070C0"/>
              </a:solidFill>
            </a:endParaRPr>
          </a:p>
          <a:p>
            <a:pPr marL="514350" indent="-514350" algn="just">
              <a:buFont typeface="Arial" panose="020B0604020202020204" pitchFamily="34" charset="0"/>
              <a:buAutoNum type="arabicPeriod"/>
            </a:pPr>
            <a:r>
              <a:rPr lang="pl-PL" b="1" smtClean="0">
                <a:solidFill>
                  <a:srgbClr val="0070C0"/>
                </a:solidFill>
              </a:rPr>
              <a:t>If she………</a:t>
            </a:r>
            <a:r>
              <a:rPr lang="en-US" b="1" smtClean="0">
                <a:solidFill>
                  <a:srgbClr val="0070C0"/>
                </a:solidFill>
              </a:rPr>
              <a:t>..</a:t>
            </a:r>
            <a:r>
              <a:rPr lang="pl-PL" b="1" smtClean="0">
                <a:solidFill>
                  <a:srgbClr val="0070C0"/>
                </a:solidFill>
              </a:rPr>
              <a:t>(have) a bike, she…………</a:t>
            </a:r>
            <a:r>
              <a:rPr lang="en-US" b="1" smtClean="0">
                <a:solidFill>
                  <a:srgbClr val="0070C0"/>
                </a:solidFill>
              </a:rPr>
              <a:t>……</a:t>
            </a:r>
            <a:r>
              <a:rPr lang="pl-PL" b="1" smtClean="0">
                <a:solidFill>
                  <a:srgbClr val="0070C0"/>
                </a:solidFill>
              </a:rPr>
              <a:t>(go) on a trip with us.</a:t>
            </a:r>
            <a:endParaRPr lang="pl-PL" b="1" smtClean="0">
              <a:solidFill>
                <a:srgbClr val="0070C0"/>
              </a:solidFill>
            </a:endParaRPr>
          </a:p>
          <a:p>
            <a:pPr marL="514350" indent="-514350" algn="just">
              <a:buFont typeface="Arial" panose="020B0604020202020204" pitchFamily="34" charset="0"/>
              <a:buAutoNum type="arabicPeriod"/>
            </a:pPr>
            <a:r>
              <a:rPr lang="pl-PL" b="1" smtClean="0">
                <a:solidFill>
                  <a:srgbClr val="0070C0"/>
                </a:solidFill>
              </a:rPr>
              <a:t>We…………</a:t>
            </a:r>
            <a:r>
              <a:rPr lang="en-US" b="1" smtClean="0">
                <a:solidFill>
                  <a:srgbClr val="0070C0"/>
                </a:solidFill>
              </a:rPr>
              <a:t>.</a:t>
            </a:r>
            <a:r>
              <a:rPr lang="pl-PL" b="1" smtClean="0">
                <a:solidFill>
                  <a:srgbClr val="0070C0"/>
                </a:solidFill>
              </a:rPr>
              <a:t>(make) a pizza if we…………(buy) all the ingredients.</a:t>
            </a:r>
            <a:endParaRPr lang="pl-PL" b="1" smtClean="0">
              <a:solidFill>
                <a:srgbClr val="0070C0"/>
              </a:solidFill>
            </a:endParaRPr>
          </a:p>
          <a:p>
            <a:pPr marL="514350" indent="-514350" algn="just">
              <a:buFont typeface="Arial" panose="020B0604020202020204" pitchFamily="34" charset="0"/>
              <a:buAutoNum type="arabicPeriod"/>
            </a:pPr>
            <a:r>
              <a:rPr lang="pl-PL" b="1" smtClean="0">
                <a:solidFill>
                  <a:srgbClr val="0070C0"/>
                </a:solidFill>
              </a:rPr>
              <a:t>If my dad……………(can) speak English, he…………</a:t>
            </a:r>
            <a:r>
              <a:rPr lang="en-US" b="1" smtClean="0">
                <a:solidFill>
                  <a:srgbClr val="0070C0"/>
                </a:solidFill>
              </a:rPr>
              <a:t>……..</a:t>
            </a:r>
            <a:r>
              <a:rPr lang="pl-PL" b="1" smtClean="0">
                <a:solidFill>
                  <a:srgbClr val="0070C0"/>
                </a:solidFill>
              </a:rPr>
              <a:t>(go) to England.</a:t>
            </a:r>
            <a:endParaRPr lang="pl-PL" b="1" smtClean="0">
              <a:solidFill>
                <a:srgbClr val="0070C0"/>
              </a:solidFill>
            </a:endParaRPr>
          </a:p>
          <a:p>
            <a:pPr marL="514350" indent="-514350" algn="just">
              <a:buFont typeface="Arial" panose="020B0604020202020204" pitchFamily="34" charset="0"/>
              <a:buAutoNum type="arabicPeriod"/>
            </a:pPr>
            <a:r>
              <a:rPr lang="pl-PL" b="1" smtClean="0">
                <a:solidFill>
                  <a:srgbClr val="0070C0"/>
                </a:solidFill>
              </a:rPr>
              <a:t>If I………</a:t>
            </a:r>
            <a:r>
              <a:rPr lang="en-US" b="1" smtClean="0">
                <a:solidFill>
                  <a:srgbClr val="0070C0"/>
                </a:solidFill>
              </a:rPr>
              <a:t>….</a:t>
            </a:r>
            <a:r>
              <a:rPr lang="pl-PL" b="1" smtClean="0">
                <a:solidFill>
                  <a:srgbClr val="0070C0"/>
                </a:solidFill>
              </a:rPr>
              <a:t>(check) the time, I……………</a:t>
            </a:r>
            <a:r>
              <a:rPr lang="en-US" b="1" smtClean="0">
                <a:solidFill>
                  <a:srgbClr val="0070C0"/>
                </a:solidFill>
              </a:rPr>
              <a:t>……</a:t>
            </a:r>
            <a:r>
              <a:rPr lang="pl-PL" b="1" smtClean="0">
                <a:solidFill>
                  <a:srgbClr val="0070C0"/>
                </a:solidFill>
              </a:rPr>
              <a:t>(not be) late for work.</a:t>
            </a:r>
            <a:endParaRPr lang="pl-PL" b="1" smtClean="0">
              <a:solidFill>
                <a:srgbClr val="0070C0"/>
              </a:solidFill>
            </a:endParaRPr>
          </a:p>
          <a:p>
            <a:pPr marL="514350" indent="-514350" algn="just">
              <a:buFont typeface="Arial" panose="020B0604020202020204" pitchFamily="34" charset="0"/>
              <a:buAutoNum type="arabicPeriod"/>
            </a:pPr>
            <a:r>
              <a:rPr lang="pl-PL" b="1" smtClean="0">
                <a:solidFill>
                  <a:srgbClr val="0070C0"/>
                </a:solidFill>
              </a:rPr>
              <a:t>If Paul………………(take) driving lessons, he……………</a:t>
            </a:r>
            <a:r>
              <a:rPr lang="en-US" b="1" smtClean="0">
                <a:solidFill>
                  <a:srgbClr val="0070C0"/>
                </a:solidFill>
              </a:rPr>
              <a:t>…</a:t>
            </a:r>
            <a:r>
              <a:rPr lang="pl-PL" b="1" smtClean="0">
                <a:solidFill>
                  <a:srgbClr val="0070C0"/>
                </a:solidFill>
              </a:rPr>
              <a:t>(go) to work by car.</a:t>
            </a:r>
            <a:endParaRPr lang="pl-PL" b="1" smtClean="0">
              <a:solidFill>
                <a:srgbClr val="0070C0"/>
              </a:solidFill>
            </a:endParaRPr>
          </a:p>
          <a:p>
            <a:pPr marL="514350" indent="-514350" algn="just">
              <a:buFont typeface="Arial" panose="020B0604020202020204" pitchFamily="34" charset="0"/>
              <a:buAutoNum type="arabicPeriod"/>
            </a:pPr>
            <a:r>
              <a:rPr lang="pl-PL" b="1" smtClean="0">
                <a:solidFill>
                  <a:srgbClr val="0070C0"/>
                </a:solidFill>
              </a:rPr>
              <a:t>We………….(stay) longer if we………</a:t>
            </a:r>
            <a:r>
              <a:rPr lang="en-US" b="1" smtClean="0">
                <a:solidFill>
                  <a:srgbClr val="0070C0"/>
                </a:solidFill>
              </a:rPr>
              <a:t>…..</a:t>
            </a:r>
            <a:r>
              <a:rPr lang="pl-PL" b="1" smtClean="0">
                <a:solidFill>
                  <a:srgbClr val="0070C0"/>
                </a:solidFill>
              </a:rPr>
              <a:t>(have) time.</a:t>
            </a:r>
            <a:endParaRPr lang="pl-PL" b="1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719" y="762000"/>
            <a:ext cx="5762625" cy="4953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544" y="762000"/>
            <a:ext cx="6033294" cy="4952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8091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018" y="0"/>
            <a:ext cx="6042819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081" y="0"/>
            <a:ext cx="6096000" cy="6857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494" y="-1"/>
            <a:ext cx="6052344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52400"/>
            <a:ext cx="11352212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38" y="4902200"/>
            <a:ext cx="49657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013" y="2514600"/>
            <a:ext cx="4967287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714500"/>
            <a:ext cx="37687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5715000"/>
            <a:ext cx="8483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2286000"/>
            <a:ext cx="294005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2286000"/>
            <a:ext cx="638492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4483100"/>
            <a:ext cx="6611937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4178300"/>
            <a:ext cx="3776663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304800"/>
            <a:ext cx="648652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2925"/>
            <a:ext cx="4691062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6324600"/>
            <a:ext cx="749935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41 6.4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5" y="6210300"/>
            <a:ext cx="8112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237288" y="1720850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OpenSans"/>
              </a:rPr>
              <a:t>✓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890250" y="3181350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OpenSans"/>
              </a:rPr>
              <a:t>✓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088063" y="5257800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OpenSans"/>
              </a:rPr>
              <a:t>✓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88913"/>
            <a:ext cx="8615362" cy="38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04813" y="571500"/>
            <a:ext cx="11149012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1. a.  I would try to swim to the bank as </a:t>
            </a:r>
            <a:r>
              <a:rPr lang="en-US" sz="2200" b="1" dirty="0" err="1">
                <a:solidFill>
                  <a:srgbClr val="002060"/>
                </a:solidFill>
              </a:rPr>
              <a:t>quikly</a:t>
            </a:r>
            <a:r>
              <a:rPr lang="en-US" sz="2200" b="1" dirty="0">
                <a:solidFill>
                  <a:srgbClr val="002060"/>
                </a:solidFill>
              </a:rPr>
              <a:t> as possible     X</a:t>
            </a:r>
            <a:endParaRPr lang="en-US" sz="2200" b="1" dirty="0">
              <a:solidFill>
                <a:srgbClr val="00206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200" b="1" i="1" dirty="0">
                <a:solidFill>
                  <a:srgbClr val="C00000"/>
                </a:solidFill>
              </a:rPr>
              <a:t>     Because crocodiles attack very quickly so you don’t have time to swim</a:t>
            </a:r>
            <a:endParaRPr lang="en-US" sz="2200" b="1" i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    b.  I wouldn’t move. I’d stay and wait for the crocodile to go away   X</a:t>
            </a:r>
            <a:endParaRPr lang="en-US" sz="2200" b="1" dirty="0">
              <a:solidFill>
                <a:srgbClr val="00206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200" b="1" i="1" dirty="0">
                <a:solidFill>
                  <a:srgbClr val="C00000"/>
                </a:solidFill>
              </a:rPr>
              <a:t>     Because as soon as a crocodile sees you, it will attack</a:t>
            </a:r>
            <a:endParaRPr lang="en-US" sz="2200" b="1" i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2. a.  I would </a:t>
            </a:r>
            <a:r>
              <a:rPr lang="en-US" sz="2200" b="1" dirty="0" smtClean="0">
                <a:solidFill>
                  <a:srgbClr val="002060"/>
                </a:solidFill>
              </a:rPr>
              <a:t>climb </a:t>
            </a:r>
            <a:r>
              <a:rPr lang="en-US" sz="2200" b="1" dirty="0">
                <a:solidFill>
                  <a:srgbClr val="002060"/>
                </a:solidFill>
              </a:rPr>
              <a:t>up the nearest tree   X</a:t>
            </a:r>
            <a:endParaRPr lang="en-US" sz="2200" b="1" dirty="0">
              <a:solidFill>
                <a:srgbClr val="00206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200" b="1" i="1" dirty="0">
                <a:solidFill>
                  <a:srgbClr val="C00000"/>
                </a:solidFill>
              </a:rPr>
              <a:t>     Because bears can </a:t>
            </a:r>
            <a:r>
              <a:rPr lang="en-US" sz="2200" b="1" i="1" dirty="0" smtClean="0">
                <a:solidFill>
                  <a:srgbClr val="C00000"/>
                </a:solidFill>
              </a:rPr>
              <a:t>climb </a:t>
            </a:r>
            <a:r>
              <a:rPr lang="en-US" sz="2200" b="1" i="1" dirty="0">
                <a:solidFill>
                  <a:srgbClr val="C00000"/>
                </a:solidFill>
              </a:rPr>
              <a:t>better than we can</a:t>
            </a:r>
            <a:endParaRPr lang="en-US" sz="2200" b="1" i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     c.  I would run away as fast as I could      X</a:t>
            </a:r>
            <a:endParaRPr lang="en-US" sz="2200" b="1" dirty="0">
              <a:solidFill>
                <a:srgbClr val="00206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200" b="1" i="1" dirty="0">
                <a:solidFill>
                  <a:srgbClr val="C00000"/>
                </a:solidFill>
              </a:rPr>
              <a:t>      Because bears can run faster than we can.</a:t>
            </a:r>
            <a:endParaRPr lang="en-US" sz="2200" b="1" i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3. a.  I would run             X</a:t>
            </a:r>
            <a:endParaRPr lang="en-US" sz="2200" b="1" dirty="0">
              <a:solidFill>
                <a:srgbClr val="00206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200" b="1" i="1" dirty="0">
                <a:solidFill>
                  <a:srgbClr val="C00000"/>
                </a:solidFill>
              </a:rPr>
              <a:t>     Because bulls can run </a:t>
            </a:r>
            <a:r>
              <a:rPr lang="en-US" sz="2200" b="1" i="1" dirty="0" smtClean="0">
                <a:solidFill>
                  <a:srgbClr val="C00000"/>
                </a:solidFill>
              </a:rPr>
              <a:t>incredibly </a:t>
            </a:r>
            <a:r>
              <a:rPr lang="en-US" sz="2200" b="1" i="1" dirty="0">
                <a:solidFill>
                  <a:srgbClr val="C00000"/>
                </a:solidFill>
              </a:rPr>
              <a:t>fast</a:t>
            </a:r>
            <a:endParaRPr lang="en-US" sz="2200" b="1" i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200" b="1" dirty="0">
                <a:solidFill>
                  <a:srgbClr val="002060"/>
                </a:solidFill>
              </a:rPr>
              <a:t>    c.  I </a:t>
            </a:r>
            <a:r>
              <a:rPr lang="en-US" sz="2200" b="1" dirty="0" smtClean="0">
                <a:solidFill>
                  <a:srgbClr val="002060"/>
                </a:solidFill>
              </a:rPr>
              <a:t>would </a:t>
            </a:r>
            <a:r>
              <a:rPr lang="en-US" sz="2200" b="1" dirty="0">
                <a:solidFill>
                  <a:srgbClr val="002060"/>
                </a:solidFill>
              </a:rPr>
              <a:t>shout and wave my arms        X</a:t>
            </a:r>
            <a:endParaRPr lang="en-US" sz="2200" b="1" dirty="0">
              <a:solidFill>
                <a:srgbClr val="00206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200" b="1" i="1" dirty="0">
                <a:solidFill>
                  <a:srgbClr val="C00000"/>
                </a:solidFill>
              </a:rPr>
              <a:t>    Because noise or a sudden movement will </a:t>
            </a:r>
            <a:r>
              <a:rPr lang="en-US" sz="2200" b="1" i="1" dirty="0" err="1" smtClean="0">
                <a:solidFill>
                  <a:srgbClr val="C00000"/>
                </a:solidFill>
              </a:rPr>
              <a:t>attrack</a:t>
            </a:r>
            <a:r>
              <a:rPr lang="en-US" sz="2200" b="1" i="1" dirty="0" smtClean="0">
                <a:solidFill>
                  <a:srgbClr val="C00000"/>
                </a:solidFill>
              </a:rPr>
              <a:t> </a:t>
            </a:r>
            <a:r>
              <a:rPr lang="en-US" sz="2200" b="1" i="1" dirty="0">
                <a:solidFill>
                  <a:srgbClr val="C00000"/>
                </a:solidFill>
              </a:rPr>
              <a:t>the bull </a:t>
            </a:r>
            <a:r>
              <a:rPr lang="en-US" sz="2200" b="1" i="1" dirty="0" smtClean="0">
                <a:solidFill>
                  <a:srgbClr val="C00000"/>
                </a:solidFill>
              </a:rPr>
              <a:t>and make </a:t>
            </a:r>
            <a:r>
              <a:rPr lang="en-US" sz="2200" b="1" i="1" dirty="0">
                <a:solidFill>
                  <a:srgbClr val="C00000"/>
                </a:solidFill>
              </a:rPr>
              <a:t>it come towards you.</a:t>
            </a:r>
            <a:endParaRPr lang="en-US" sz="2200" b="1" i="1" dirty="0">
              <a:solidFill>
                <a:srgbClr val="C00000"/>
              </a:solidFill>
            </a:endParaRPr>
          </a:p>
        </p:txBody>
      </p:sp>
      <p:pic>
        <p:nvPicPr>
          <p:cNvPr id="7" name="41 6.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800" y="266700"/>
            <a:ext cx="8112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381000"/>
            <a:ext cx="832326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1143000"/>
            <a:ext cx="8272462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8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2071688"/>
            <a:ext cx="8153400" cy="159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5911850" y="3178175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OpenSans"/>
              </a:rPr>
              <a:t>✓</a:t>
            </a:r>
            <a:endParaRPr lang="en-US" sz="2800" b="1">
              <a:solidFill>
                <a:srgbClr val="FF0000"/>
              </a:solidFill>
            </a:endParaRPr>
          </a:p>
        </p:txBody>
      </p:sp>
      <p:pic>
        <p:nvPicPr>
          <p:cNvPr id="4119" name="Picture 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3962400"/>
            <a:ext cx="7346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8208963" y="3957638"/>
            <a:ext cx="2566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i="1">
                <a:solidFill>
                  <a:srgbClr val="C00000"/>
                </a:solidFill>
              </a:rPr>
              <a:t>Past simple</a:t>
            </a:r>
            <a:endParaRPr lang="en-US" sz="2800" b="1" i="1">
              <a:solidFill>
                <a:srgbClr val="C00000"/>
              </a:solidFill>
            </a:endParaRPr>
          </a:p>
        </p:txBody>
      </p:sp>
      <p:pic>
        <p:nvPicPr>
          <p:cNvPr id="4120" name="Picture 2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4635500"/>
            <a:ext cx="7954962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2635250" y="5562600"/>
            <a:ext cx="66881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i="1">
                <a:solidFill>
                  <a:srgbClr val="C00000"/>
                </a:solidFill>
              </a:rPr>
              <a:t>Would/wouldn’t + infinitive</a:t>
            </a:r>
            <a:endParaRPr lang="en-US" sz="2800" b="1" i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9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594519" y="304800"/>
            <a:ext cx="10945812" cy="1524001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2060"/>
                </a:solidFill>
                <a:latin typeface="Arial Black" panose="020B0A04020102020204" pitchFamily="34" charset="0"/>
              </a:rPr>
              <a:t>THE SECOND CONDITIONAL</a:t>
            </a:r>
            <a:br>
              <a:rPr lang="en-US" smtClean="0">
                <a:solidFill>
                  <a:srgbClr val="002060"/>
                </a:solidFill>
                <a:latin typeface="Arial Black" panose="020B0A04020102020204" pitchFamily="34" charset="0"/>
              </a:rPr>
            </a:br>
            <a:r>
              <a:rPr lang="en-US" sz="3200" b="1" i="1" kern="0" smtClean="0">
                <a:solidFill>
                  <a:srgbClr val="002060"/>
                </a:solidFill>
                <a:cs typeface="Arial" panose="020B0604020202020204" pitchFamily="34" charset="0"/>
              </a:rPr>
              <a:t>(Unreal conditional sentences at present)</a:t>
            </a:r>
            <a:endParaRPr lang="en-US" sz="320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AutoShape 4" descr="50%"/>
          <p:cNvSpPr>
            <a:spLocks noChangeArrowheads="1"/>
          </p:cNvSpPr>
          <p:nvPr/>
        </p:nvSpPr>
        <p:spPr bwMode="auto">
          <a:xfrm>
            <a:off x="671513" y="3756025"/>
            <a:ext cx="4876800" cy="1905000"/>
          </a:xfrm>
          <a:prstGeom prst="flowChartAlternateProcess">
            <a:avLst/>
          </a:prstGeom>
          <a:pattFill prst="pct50">
            <a:fgClr>
              <a:srgbClr val="FFFF00"/>
            </a:fgClr>
            <a:bgClr>
              <a:srgbClr val="FFFFFF"/>
            </a:bgClr>
          </a:pattFill>
          <a:ln w="19050">
            <a:solidFill>
              <a:srgbClr val="FFFFFF"/>
            </a:solidFill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>
                <a:solidFill>
                  <a:srgbClr val="0070C0"/>
                </a:solidFill>
                <a:latin typeface="Arial Black" panose="020B0A04020102020204" pitchFamily="34" charset="0"/>
              </a:rPr>
              <a:t>IF CLAUSE + PAST SIMPLE </a:t>
            </a:r>
            <a:endParaRPr lang="en-US" sz="2400" b="1" kern="0">
              <a:solidFill>
                <a:srgbClr val="0070C0"/>
              </a:solidFill>
              <a:latin typeface="Arial Black" panose="020B0A040201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1" kern="0">
              <a:solidFill>
                <a:srgbClr val="0070C0"/>
              </a:solidFill>
              <a:latin typeface="Kristen ITC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kern="0">
                <a:solidFill>
                  <a:srgbClr val="FF0000"/>
                </a:solidFill>
                <a:latin typeface="+mj-lt"/>
              </a:rPr>
              <a:t>saw / didn’t see</a:t>
            </a:r>
            <a:endParaRPr lang="en-US" sz="3200" b="1" kern="0">
              <a:solidFill>
                <a:srgbClr val="FF0000"/>
              </a:solidFill>
              <a:latin typeface="+mj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srgbClr val="0070C0"/>
              </a:solidFill>
            </a:endParaRPr>
          </a:p>
        </p:txBody>
      </p:sp>
      <p:sp>
        <p:nvSpPr>
          <p:cNvPr id="10" name="AutoShape 5" descr="50%"/>
          <p:cNvSpPr>
            <a:spLocks noChangeArrowheads="1"/>
          </p:cNvSpPr>
          <p:nvPr/>
        </p:nvSpPr>
        <p:spPr bwMode="auto">
          <a:xfrm>
            <a:off x="5929313" y="3733800"/>
            <a:ext cx="4876800" cy="1828800"/>
          </a:xfrm>
          <a:prstGeom prst="flowChartAlternateProcess">
            <a:avLst/>
          </a:prstGeom>
          <a:pattFill prst="pct50">
            <a:fgClr>
              <a:srgbClr val="FFFF00"/>
            </a:fgClr>
            <a:bgClr>
              <a:srgbClr val="FFFFFF"/>
            </a:bgClr>
          </a:pattFill>
          <a:ln w="19050">
            <a:solidFill>
              <a:srgbClr val="FFFFFF"/>
            </a:solidFill>
            <a:miter lim="800000"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>
                <a:solidFill>
                  <a:srgbClr val="0070C0"/>
                </a:solidFill>
                <a:latin typeface="Arial Black" panose="020B0A04020102020204" pitchFamily="34" charset="0"/>
              </a:rPr>
              <a:t>MAIN CLAUSE </a:t>
            </a:r>
            <a:endParaRPr lang="en-US" sz="2400" kern="0">
              <a:solidFill>
                <a:srgbClr val="0070C0"/>
              </a:solidFill>
              <a:latin typeface="Arial Black" panose="020B0A040201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srgbClr val="0070C0"/>
              </a:solidFill>
              <a:latin typeface="Arial Black" panose="020B0A040201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kern="0">
                <a:solidFill>
                  <a:srgbClr val="FF0000"/>
                </a:solidFill>
                <a:latin typeface="+mj-lt"/>
              </a:rPr>
              <a:t>would/wouldn’t + infinitive</a:t>
            </a:r>
            <a:endParaRPr lang="en-US" sz="3200" b="1" kern="0">
              <a:solidFill>
                <a:srgbClr val="FF0000"/>
              </a:solidFill>
              <a:latin typeface="+mj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38313" y="2110231"/>
            <a:ext cx="8382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99FF99"/>
              </a:buClr>
              <a:defRPr/>
            </a:pPr>
            <a:r>
              <a:rPr lang="en-US" sz="4000" b="1" kern="0">
                <a:solidFill>
                  <a:srgbClr val="0070C0"/>
                </a:solidFill>
                <a:latin typeface="Arial" panose="020B0604020202020204"/>
              </a:rPr>
              <a:t>If I </a:t>
            </a:r>
            <a:r>
              <a:rPr lang="en-US" sz="4000" b="1" u="sng" kern="0">
                <a:solidFill>
                  <a:srgbClr val="FF0000"/>
                </a:solidFill>
                <a:latin typeface="Arial Black" panose="020B0A04020102020204" pitchFamily="34" charset="0"/>
              </a:rPr>
              <a:t>saw</a:t>
            </a:r>
            <a:r>
              <a:rPr lang="en-US" sz="4000" b="1" kern="0">
                <a:solidFill>
                  <a:srgbClr val="0070C0"/>
                </a:solidFill>
                <a:latin typeface="Arial" panose="020B0604020202020204"/>
              </a:rPr>
              <a:t> a lion, I </a:t>
            </a:r>
            <a:r>
              <a:rPr lang="en-US" sz="4000" b="1" u="sng" kern="0">
                <a:solidFill>
                  <a:srgbClr val="FF0000"/>
                </a:solidFill>
                <a:latin typeface="Arial Black" panose="020B0A04020102020204" pitchFamily="34" charset="0"/>
              </a:rPr>
              <a:t>would run</a:t>
            </a:r>
            <a:r>
              <a:rPr lang="en-US" sz="4000" b="1" ker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US" sz="4000" b="1" kern="0">
                <a:solidFill>
                  <a:srgbClr val="0070C0"/>
                </a:solidFill>
                <a:latin typeface="Arial" panose="020B0604020202020204"/>
              </a:rPr>
              <a:t>away.</a:t>
            </a:r>
            <a:endParaRPr lang="en-US" sz="4000" b="1" kern="0">
              <a:solidFill>
                <a:srgbClr val="0070C0"/>
              </a:solidFill>
              <a:latin typeface="Arial" panose="020B0604020202020204"/>
            </a:endParaRPr>
          </a:p>
          <a:p>
            <a:pPr lvl="0">
              <a:buClr>
                <a:srgbClr val="99FF99"/>
              </a:buClr>
              <a:defRPr/>
            </a:pPr>
            <a:r>
              <a:rPr lang="en-US" b="1" kern="0">
                <a:solidFill>
                  <a:srgbClr val="0070C0"/>
                </a:solidFill>
                <a:latin typeface="Arial" panose="020B0604020202020204"/>
              </a:rPr>
              <a:t>  </a:t>
            </a:r>
            <a:r>
              <a:rPr lang="en-US" b="1" kern="0" smtClean="0">
                <a:solidFill>
                  <a:srgbClr val="0070C0"/>
                </a:solidFill>
                <a:latin typeface="Arial" panose="020B0604020202020204"/>
              </a:rPr>
              <a:t>    </a:t>
            </a:r>
            <a:r>
              <a:rPr lang="en-US" sz="2800" b="1" i="1" kern="0" smtClean="0">
                <a:solidFill>
                  <a:srgbClr val="00B0F0"/>
                </a:solidFill>
                <a:latin typeface="Arial" panose="020B0604020202020204"/>
              </a:rPr>
              <a:t>past </a:t>
            </a:r>
            <a:r>
              <a:rPr lang="en-US" sz="2800" b="1" i="1" kern="0">
                <a:solidFill>
                  <a:srgbClr val="00B0F0"/>
                </a:solidFill>
                <a:latin typeface="Arial" panose="020B0604020202020204"/>
              </a:rPr>
              <a:t>simple           </a:t>
            </a:r>
            <a:r>
              <a:rPr lang="en-US" sz="2800" b="1" i="1" kern="0" smtClean="0">
                <a:solidFill>
                  <a:srgbClr val="00B0F0"/>
                </a:solidFill>
                <a:latin typeface="Arial" panose="020B0604020202020204"/>
              </a:rPr>
              <a:t>     would </a:t>
            </a:r>
            <a:r>
              <a:rPr lang="en-US" sz="2800" b="1" i="1" kern="0">
                <a:solidFill>
                  <a:srgbClr val="00B0F0"/>
                </a:solidFill>
                <a:latin typeface="Arial" panose="020B0604020202020204"/>
              </a:rPr>
              <a:t>+ infinitive</a:t>
            </a:r>
            <a:endParaRPr lang="en-US" sz="2800" b="1" i="1" kern="0">
              <a:solidFill>
                <a:srgbClr val="00B0F0"/>
              </a:solid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3521</Words>
  <Application>WPS Presentation</Application>
  <PresentationFormat>Custom</PresentationFormat>
  <Paragraphs>227</Paragraphs>
  <Slides>25</Slides>
  <Notes>2</Notes>
  <HiddenSlides>0</HiddenSlides>
  <MMClips>4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SimSun</vt:lpstr>
      <vt:lpstr>Wingdings</vt:lpstr>
      <vt:lpstr>Calibri</vt:lpstr>
      <vt:lpstr>OpenSans</vt:lpstr>
      <vt:lpstr>Segoe Print</vt:lpstr>
      <vt:lpstr>Arial Black</vt:lpstr>
      <vt:lpstr>Kristen ITC</vt:lpstr>
      <vt:lpstr>Arial</vt:lpstr>
      <vt:lpstr>Comic Sans MS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SECOND CONDITIONAL (Unreal conditional sentences at present)</vt:lpstr>
      <vt:lpstr>PowerPoint 演示文稿</vt:lpstr>
      <vt:lpstr>PowerPoint 演示文稿</vt:lpstr>
      <vt:lpstr>Important Note!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Fill in the gaps using the Second conditional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vumin</cp:lastModifiedBy>
  <cp:revision>248</cp:revision>
  <dcterms:created xsi:type="dcterms:W3CDTF">2020-04-04T05:56:00Z</dcterms:created>
  <dcterms:modified xsi:type="dcterms:W3CDTF">2023-06-24T09:21:42Z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58D70356F7844D96AF85CCC794913261</vt:lpwstr>
  </property>
  <property fmtid="{D5CDD505-2E9C-101B-9397-08002B2CF9AE}" pid="3" name="KSOProductBuildVer">
    <vt:lpwstr>1033-11.2.0.11219</vt:lpwstr>
  </property>
</Properties>
</file>